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55" r:id="rId1"/>
    <p:sldMasterId id="2147484025" r:id="rId2"/>
    <p:sldMasterId id="2147484054" r:id="rId3"/>
    <p:sldMasterId id="2147484071" r:id="rId4"/>
  </p:sldMasterIdLst>
  <p:notesMasterIdLst>
    <p:notesMasterId r:id="rId66"/>
  </p:notesMasterIdLst>
  <p:sldIdLst>
    <p:sldId id="256" r:id="rId5"/>
    <p:sldId id="377" r:id="rId6"/>
    <p:sldId id="378" r:id="rId7"/>
    <p:sldId id="288" r:id="rId8"/>
    <p:sldId id="259" r:id="rId9"/>
    <p:sldId id="261" r:id="rId10"/>
    <p:sldId id="260" r:id="rId11"/>
    <p:sldId id="267" r:id="rId12"/>
    <p:sldId id="344" r:id="rId13"/>
    <p:sldId id="299" r:id="rId14"/>
    <p:sldId id="301" r:id="rId15"/>
    <p:sldId id="268" r:id="rId16"/>
    <p:sldId id="305" r:id="rId17"/>
    <p:sldId id="271" r:id="rId18"/>
    <p:sldId id="345" r:id="rId19"/>
    <p:sldId id="269" r:id="rId20"/>
    <p:sldId id="306" r:id="rId21"/>
    <p:sldId id="307" r:id="rId22"/>
    <p:sldId id="264" r:id="rId23"/>
    <p:sldId id="262" r:id="rId24"/>
    <p:sldId id="355" r:id="rId25"/>
    <p:sldId id="357" r:id="rId26"/>
    <p:sldId id="346" r:id="rId27"/>
    <p:sldId id="272" r:id="rId28"/>
    <p:sldId id="265" r:id="rId29"/>
    <p:sldId id="289" r:id="rId30"/>
    <p:sldId id="338" r:id="rId31"/>
    <p:sldId id="348" r:id="rId32"/>
    <p:sldId id="349" r:id="rId33"/>
    <p:sldId id="274" r:id="rId34"/>
    <p:sldId id="296" r:id="rId35"/>
    <p:sldId id="298" r:id="rId36"/>
    <p:sldId id="275" r:id="rId37"/>
    <p:sldId id="350" r:id="rId38"/>
    <p:sldId id="276" r:id="rId39"/>
    <p:sldId id="293" r:id="rId40"/>
    <p:sldId id="351" r:id="rId41"/>
    <p:sldId id="352" r:id="rId42"/>
    <p:sldId id="277" r:id="rId43"/>
    <p:sldId id="353" r:id="rId44"/>
    <p:sldId id="278" r:id="rId45"/>
    <p:sldId id="358" r:id="rId46"/>
    <p:sldId id="266" r:id="rId47"/>
    <p:sldId id="376" r:id="rId48"/>
    <p:sldId id="360" r:id="rId49"/>
    <p:sldId id="362" r:id="rId50"/>
    <p:sldId id="363" r:id="rId51"/>
    <p:sldId id="279" r:id="rId52"/>
    <p:sldId id="280" r:id="rId53"/>
    <p:sldId id="364" r:id="rId54"/>
    <p:sldId id="365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37" r:id="rId64"/>
    <p:sldId id="287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JT" initials="O" lastIdx="1" clrIdx="0">
    <p:extLst>
      <p:ext uri="{19B8F6BF-5375-455C-9EA6-DF929625EA0E}">
        <p15:presenceInfo xmlns:p15="http://schemas.microsoft.com/office/powerpoint/2012/main" userId="OJ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CC00"/>
    <a:srgbClr val="00FF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88398" autoAdjust="0"/>
  </p:normalViewPr>
  <p:slideViewPr>
    <p:cSldViewPr snapToGrid="0">
      <p:cViewPr varScale="1">
        <p:scale>
          <a:sx n="54" d="100"/>
          <a:sy n="54" d="100"/>
        </p:scale>
        <p:origin x="1230" y="7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733F-28B5-4493-9AB1-6C68890503D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F717B-04CF-4CA7-9421-73BFFAEAD116}" type="slidenum">
              <a:rPr lang="en-PH" smtClean="0"/>
              <a:t>‹#›</a:t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237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654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59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364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5</a:t>
            </a:fld>
            <a:endParaRPr lang="en-P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022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7</a:t>
            </a:fld>
            <a:endParaRPr lang="en-P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715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18</a:t>
            </a:fld>
            <a:endParaRPr lang="en-P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817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194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F717B-04CF-4CA7-9421-73BFFAEAD116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338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89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337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16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4726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8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012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89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613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049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1552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1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7751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48830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8712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462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4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69430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31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45039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99774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0738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013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36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2361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37490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45726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25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8364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982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5134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3878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824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165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7662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970138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731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81036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081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03072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061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32338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33302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51242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31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20192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40823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87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49377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9569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885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7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4943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55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77207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074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63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98633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8659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44664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28929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583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89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1944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776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26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98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183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A3EB-22F3-4642-8BF3-F1780CB9CA88}" type="datetimeFigureOut">
              <a:rPr lang="en-PH" smtClean="0"/>
              <a:t>28/06/2024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FA6A962-82B3-4017-88D8-39D7EB2E532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051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4" Type="http://schemas.openxmlformats.org/officeDocument/2006/relationships/hyperlink" Target="http://tams.avegabros.local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34.png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2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4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ams.avegabros.local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tams.avegabros.local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34.png"/><Relationship Id="rId4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avega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90767" y="0"/>
            <a:ext cx="2631490" cy="175432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8590" y="1501350"/>
            <a:ext cx="12191999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TRAINEES ATTENDANCE </a:t>
            </a:r>
          </a:p>
          <a:p>
            <a:pPr algn="ctr"/>
            <a:r>
              <a:rPr lang="en-US" sz="5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MONITORING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30CB02-DBC8-04B7-E516-73E26B56CCC5}"/>
              </a:ext>
            </a:extLst>
          </p:cNvPr>
          <p:cNvSpPr/>
          <p:nvPr/>
        </p:nvSpPr>
        <p:spPr>
          <a:xfrm>
            <a:off x="3624946" y="4292716"/>
            <a:ext cx="337403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John Louie T.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Gastardo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Rhealyn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O.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Arnoco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Zyrah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M. Pepito</a:t>
            </a: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Bebelyn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P. Rodrigo</a:t>
            </a: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Marichu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P.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Arriesgado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Charity N.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Salgarino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25894F-ED51-CBCB-A4AF-B51CD3EAACF9}"/>
              </a:ext>
            </a:extLst>
          </p:cNvPr>
          <p:cNvSpPr/>
          <p:nvPr/>
        </p:nvSpPr>
        <p:spPr>
          <a:xfrm>
            <a:off x="3607017" y="3769496"/>
            <a:ext cx="62958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PROJECT BY: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38C0C9-23AD-3BE6-8C1F-828335A9C55D}"/>
              </a:ext>
            </a:extLst>
          </p:cNvPr>
          <p:cNvSpPr/>
          <p:nvPr/>
        </p:nvSpPr>
        <p:spPr>
          <a:xfrm>
            <a:off x="7419780" y="6273225"/>
            <a:ext cx="477222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BACHELOR OF INDUSTRIAL TECHNOLOGY           MAJOR IN COMPUTER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0343C-AFCF-0AE0-9178-AA7C4ED33804}"/>
              </a:ext>
            </a:extLst>
          </p:cNvPr>
          <p:cNvSpPr/>
          <p:nvPr/>
        </p:nvSpPr>
        <p:spPr>
          <a:xfrm>
            <a:off x="2007703" y="240345"/>
            <a:ext cx="93551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AVEGA BROS. INTEGRATED SHIPPING CORP.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FB4002-53C3-F1F8-8F91-33D308E22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6" y="3490287"/>
            <a:ext cx="3367713" cy="3367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06" y="1648400"/>
            <a:ext cx="5219700" cy="510641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9738" t="14647" r="31242" b="28721"/>
          <a:stretch>
            <a:fillRect/>
          </a:stretch>
        </p:blipFill>
        <p:spPr>
          <a:xfrm>
            <a:off x="366000" y="828349"/>
            <a:ext cx="4304450" cy="229287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756050" y="1648400"/>
            <a:ext cx="387605" cy="3629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/>
          <p:cNvSpPr txBox="1"/>
          <p:nvPr/>
        </p:nvSpPr>
        <p:spPr>
          <a:xfrm>
            <a:off x="4034971" y="1974786"/>
            <a:ext cx="1967880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To view the snapshot of your clock in or clock out, click the </a:t>
            </a:r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eye icon.</a:t>
            </a:r>
            <a:endParaRPr lang="en-PH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799001" y="1159569"/>
            <a:ext cx="0" cy="8514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91709" y="784820"/>
            <a:ext cx="381714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After you click, your photo will appear.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BCF36-88FA-72C1-DACB-876F015F6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979" y="2191836"/>
            <a:ext cx="2132715" cy="1529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152" y="1890798"/>
            <a:ext cx="5210902" cy="24101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64" y="2013454"/>
            <a:ext cx="4410691" cy="36866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8"/>
          <p:cNvSpPr txBox="1"/>
          <p:nvPr/>
        </p:nvSpPr>
        <p:spPr>
          <a:xfrm>
            <a:off x="8893542" y="1968521"/>
            <a:ext cx="1866612" cy="10772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as read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prevent it from appearing again.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65645" y="4869146"/>
            <a:ext cx="1455793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 ignore the message.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9953736" y="3123462"/>
            <a:ext cx="0" cy="607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8876363" y="4009581"/>
            <a:ext cx="0" cy="8240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148819" y="1051644"/>
            <a:ext cx="31045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You will receive a notification if you forget to clock out.</a:t>
            </a: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>
          <a:xfrm>
            <a:off x="2597806" y="1697975"/>
            <a:ext cx="0" cy="3856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F7CCF6-A8A0-E6C6-56AF-ED1E2F280A7C}"/>
              </a:ext>
            </a:extLst>
          </p:cNvPr>
          <p:cNvSpPr txBox="1"/>
          <p:nvPr/>
        </p:nvSpPr>
        <p:spPr>
          <a:xfrm>
            <a:off x="600644" y="651534"/>
            <a:ext cx="4873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NOTIFICATION FOR FAILED LOG OUT</a:t>
            </a:r>
            <a:endParaRPr lang="en-P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9C282-1DD7-A3F5-810B-B5446808B27F}"/>
              </a:ext>
            </a:extLst>
          </p:cNvPr>
          <p:cNvSpPr txBox="1"/>
          <p:nvPr/>
        </p:nvSpPr>
        <p:spPr>
          <a:xfrm>
            <a:off x="5638152" y="5760498"/>
            <a:ext cx="5995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REACH OUT IMMEDIATELY TO YOUR MANAGER IF YOU FORGOT TO LOG OUT.</a:t>
            </a:r>
            <a:endParaRPr lang="en-P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10357" y="561318"/>
            <a:ext cx="26756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Weekly Report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8000" y="4805133"/>
            <a:ext cx="571823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Click </a:t>
            </a:r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 report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button to input 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your weekly report.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72769" t="17500" r="3340" b="43333"/>
          <a:stretch>
            <a:fillRect/>
          </a:stretch>
        </p:blipFill>
        <p:spPr>
          <a:xfrm>
            <a:off x="1042097" y="2052867"/>
            <a:ext cx="2912689" cy="214884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/>
          <p:cNvSpPr/>
          <p:nvPr/>
        </p:nvSpPr>
        <p:spPr>
          <a:xfrm>
            <a:off x="5538438" y="5738961"/>
            <a:ext cx="612380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Click </a:t>
            </a:r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r>
              <a:rPr lang="en-US" sz="28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button after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completing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the form</a:t>
            </a:r>
          </a:p>
        </p:txBody>
      </p:sp>
      <p:sp>
        <p:nvSpPr>
          <p:cNvPr id="2" name="TextBox 8"/>
          <p:cNvSpPr txBox="1"/>
          <p:nvPr/>
        </p:nvSpPr>
        <p:spPr>
          <a:xfrm>
            <a:off x="1341237" y="4301300"/>
            <a:ext cx="2390608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here to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report</a:t>
            </a:r>
            <a:endParaRPr lang="en-PH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8600342" y="5420686"/>
            <a:ext cx="3125882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here to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your report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33048" y="3637135"/>
            <a:ext cx="0" cy="6948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5436B8-814F-7A41-5C8D-D69186209959}"/>
              </a:ext>
            </a:extLst>
          </p:cNvPr>
          <p:cNvSpPr txBox="1"/>
          <p:nvPr/>
        </p:nvSpPr>
        <p:spPr>
          <a:xfrm>
            <a:off x="465776" y="2295258"/>
            <a:ext cx="1090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50"/>
                </a:solidFill>
              </a:rPr>
              <a:t>1</a:t>
            </a:r>
            <a:endParaRPr lang="en-PH" sz="72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5D690-C6F5-CBC0-F735-74FB8EDF9AEA}"/>
              </a:ext>
            </a:extLst>
          </p:cNvPr>
          <p:cNvSpPr txBox="1"/>
          <p:nvPr/>
        </p:nvSpPr>
        <p:spPr>
          <a:xfrm>
            <a:off x="5682973" y="2719983"/>
            <a:ext cx="1090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50"/>
                </a:solidFill>
              </a:rPr>
              <a:t>2</a:t>
            </a:r>
            <a:endParaRPr lang="en-PH" sz="7200" b="1" dirty="0">
              <a:solidFill>
                <a:srgbClr val="00B05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40FEC-DA6E-7F43-B6A0-644C4B671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71" y="741131"/>
            <a:ext cx="5220429" cy="44658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9124886" y="4922337"/>
            <a:ext cx="149897" cy="4552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D9E89070-7C88-B4AE-E52D-B1B74D8A5DC7}"/>
              </a:ext>
            </a:extLst>
          </p:cNvPr>
          <p:cNvSpPr txBox="1"/>
          <p:nvPr/>
        </p:nvSpPr>
        <p:spPr>
          <a:xfrm>
            <a:off x="3954786" y="1760479"/>
            <a:ext cx="2390608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up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the required fields.</a:t>
            </a: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851260-E1D3-8621-79CC-C7551650FEC8}"/>
              </a:ext>
            </a:extLst>
          </p:cNvPr>
          <p:cNvCxnSpPr>
            <a:cxnSpLocks/>
          </p:cNvCxnSpPr>
          <p:nvPr/>
        </p:nvCxnSpPr>
        <p:spPr>
          <a:xfrm>
            <a:off x="5435600" y="2341660"/>
            <a:ext cx="1193800" cy="7856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2" y="852418"/>
            <a:ext cx="7925008" cy="37380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4" name="Rectangle 43"/>
          <p:cNvSpPr/>
          <p:nvPr/>
        </p:nvSpPr>
        <p:spPr>
          <a:xfrm>
            <a:off x="271553" y="4886999"/>
            <a:ext cx="36721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Click </a:t>
            </a:r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Weekly Report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button to </a:t>
            </a:r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your submitted reports. </a:t>
            </a:r>
            <a:endParaRPr lang="en-US" sz="1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48" y="634853"/>
            <a:ext cx="3472299" cy="54036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B7C4DB-B323-CAFB-E32B-45AB3147517E}"/>
              </a:ext>
            </a:extLst>
          </p:cNvPr>
          <p:cNvSpPr txBox="1"/>
          <p:nvPr/>
        </p:nvSpPr>
        <p:spPr>
          <a:xfrm>
            <a:off x="373153" y="111633"/>
            <a:ext cx="276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Weekly Report</a:t>
            </a:r>
            <a:endParaRPr lang="en-P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0D378-2269-745A-1E80-336A77A48F03}"/>
              </a:ext>
            </a:extLst>
          </p:cNvPr>
          <p:cNvSpPr txBox="1"/>
          <p:nvPr/>
        </p:nvSpPr>
        <p:spPr>
          <a:xfrm>
            <a:off x="1290205" y="2032000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55DB7-263E-0E04-77C3-4639879A0BD2}"/>
              </a:ext>
            </a:extLst>
          </p:cNvPr>
          <p:cNvSpPr txBox="1"/>
          <p:nvPr/>
        </p:nvSpPr>
        <p:spPr>
          <a:xfrm>
            <a:off x="6848182" y="3390095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B1828-D8B6-6A86-43D9-C46D71AF2EAA}"/>
              </a:ext>
            </a:extLst>
          </p:cNvPr>
          <p:cNvSpPr txBox="1"/>
          <p:nvPr/>
        </p:nvSpPr>
        <p:spPr>
          <a:xfrm>
            <a:off x="11048364" y="665630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FF0000"/>
                </a:solidFill>
                <a:latin typeface="Calisto MT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5434EE-ADD5-DFE2-B15C-F03E41CE3EE7}"/>
              </a:ext>
            </a:extLst>
          </p:cNvPr>
          <p:cNvSpPr/>
          <p:nvPr/>
        </p:nvSpPr>
        <p:spPr>
          <a:xfrm>
            <a:off x="4807267" y="4886998"/>
            <a:ext cx="36721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Click the  </a:t>
            </a:r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sz="16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button to </a:t>
            </a:r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your response.</a:t>
            </a:r>
            <a:endParaRPr lang="en-US" sz="1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79297" y="5199932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Attendance  Report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button to view your attendance records.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9CFC2-C7CD-8A12-5F1B-DBAF13939809}"/>
              </a:ext>
            </a:extLst>
          </p:cNvPr>
          <p:cNvSpPr txBox="1"/>
          <p:nvPr/>
        </p:nvSpPr>
        <p:spPr>
          <a:xfrm>
            <a:off x="66183" y="235093"/>
            <a:ext cx="402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Attendance Record</a:t>
            </a:r>
            <a:endParaRPr lang="en-PH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A94D03-A73E-532B-D44A-6937DA72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5" y="1069386"/>
            <a:ext cx="11302585" cy="399343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2" name="Straight Arrow Connector 1"/>
          <p:cNvCxnSpPr>
            <a:cxnSpLocks/>
          </p:cNvCxnSpPr>
          <p:nvPr/>
        </p:nvCxnSpPr>
        <p:spPr>
          <a:xfrm flipH="1" flipV="1">
            <a:off x="1579297" y="2938072"/>
            <a:ext cx="722086" cy="22308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67E898-6923-A310-E42C-F804B1D07941}"/>
              </a:ext>
            </a:extLst>
          </p:cNvPr>
          <p:cNvSpPr txBox="1"/>
          <p:nvPr/>
        </p:nvSpPr>
        <p:spPr>
          <a:xfrm>
            <a:off x="728480" y="522042"/>
            <a:ext cx="3383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USER ACCOUNT</a:t>
            </a:r>
            <a:endParaRPr lang="en-P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80C082-7123-30BF-DC75-08E004352E7C}"/>
              </a:ext>
            </a:extLst>
          </p:cNvPr>
          <p:cNvCxnSpPr>
            <a:cxnSpLocks/>
          </p:cNvCxnSpPr>
          <p:nvPr/>
        </p:nvCxnSpPr>
        <p:spPr>
          <a:xfrm flipV="1">
            <a:off x="4726490" y="2600581"/>
            <a:ext cx="1048887" cy="77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E35225-C4D8-B6E2-2393-1BEC7A663EA0}"/>
              </a:ext>
            </a:extLst>
          </p:cNvPr>
          <p:cNvCxnSpPr>
            <a:cxnSpLocks/>
          </p:cNvCxnSpPr>
          <p:nvPr/>
        </p:nvCxnSpPr>
        <p:spPr>
          <a:xfrm>
            <a:off x="4726490" y="3129072"/>
            <a:ext cx="10488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1336A-FB4C-1726-73E8-7FE97FD1861E}"/>
              </a:ext>
            </a:extLst>
          </p:cNvPr>
          <p:cNvCxnSpPr>
            <a:cxnSpLocks/>
          </p:cNvCxnSpPr>
          <p:nvPr/>
        </p:nvCxnSpPr>
        <p:spPr>
          <a:xfrm>
            <a:off x="4726490" y="3649772"/>
            <a:ext cx="10488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CEB3AE-3A55-4CE3-A016-2032935079BE}"/>
              </a:ext>
            </a:extLst>
          </p:cNvPr>
          <p:cNvCxnSpPr>
            <a:cxnSpLocks/>
          </p:cNvCxnSpPr>
          <p:nvPr/>
        </p:nvCxnSpPr>
        <p:spPr>
          <a:xfrm>
            <a:off x="4726490" y="4068872"/>
            <a:ext cx="10488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A05D52-2998-FA9C-A257-8379A9E51330}"/>
              </a:ext>
            </a:extLst>
          </p:cNvPr>
          <p:cNvSpPr txBox="1"/>
          <p:nvPr/>
        </p:nvSpPr>
        <p:spPr>
          <a:xfrm>
            <a:off x="5791102" y="2894342"/>
            <a:ext cx="505619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view and edit your profile details.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DB92D-1434-89A4-D31F-3E82A852307D}"/>
              </a:ext>
            </a:extLst>
          </p:cNvPr>
          <p:cNvSpPr txBox="1"/>
          <p:nvPr/>
        </p:nvSpPr>
        <p:spPr>
          <a:xfrm>
            <a:off x="5791102" y="3377681"/>
            <a:ext cx="369355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update your password.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3400C-B5B9-7756-2962-F10C6FAC4416}"/>
              </a:ext>
            </a:extLst>
          </p:cNvPr>
          <p:cNvSpPr txBox="1"/>
          <p:nvPr/>
        </p:nvSpPr>
        <p:spPr>
          <a:xfrm>
            <a:off x="5791102" y="3864218"/>
            <a:ext cx="423143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securely exit your account.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58933-53C8-748D-F696-916761AA493A}"/>
              </a:ext>
            </a:extLst>
          </p:cNvPr>
          <p:cNvSpPr txBox="1"/>
          <p:nvPr/>
        </p:nvSpPr>
        <p:spPr>
          <a:xfrm>
            <a:off x="5791102" y="2369748"/>
            <a:ext cx="60063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Displays your email and account type.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7BE3C-5348-98FB-0248-2D4559016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44" y="1622820"/>
            <a:ext cx="4067789" cy="30124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757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7184" y="5504372"/>
            <a:ext cx="627378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Click </a:t>
            </a:r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My Profile</a:t>
            </a:r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see  </a:t>
            </a:r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personal details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64" y="2272201"/>
            <a:ext cx="4067789" cy="30124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277" y="2016336"/>
            <a:ext cx="6273782" cy="3378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74C616-3B71-14BD-C37D-50B78F3621AA}"/>
              </a:ext>
            </a:extLst>
          </p:cNvPr>
          <p:cNvSpPr txBox="1"/>
          <p:nvPr/>
        </p:nvSpPr>
        <p:spPr>
          <a:xfrm>
            <a:off x="4554647" y="2075735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CA2C8-8BD4-0354-2A7E-459063EA5471}"/>
              </a:ext>
            </a:extLst>
          </p:cNvPr>
          <p:cNvSpPr txBox="1"/>
          <p:nvPr/>
        </p:nvSpPr>
        <p:spPr>
          <a:xfrm>
            <a:off x="538377" y="489586"/>
            <a:ext cx="3210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USER PROFILE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801F9-ED57-0A50-9D8F-6A2C49F68413}"/>
              </a:ext>
            </a:extLst>
          </p:cNvPr>
          <p:cNvSpPr txBox="1"/>
          <p:nvPr/>
        </p:nvSpPr>
        <p:spPr>
          <a:xfrm>
            <a:off x="1648888" y="312598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B863E-22B3-2CA7-32F9-079790BDDA67}"/>
              </a:ext>
            </a:extLst>
          </p:cNvPr>
          <p:cNvSpPr/>
          <p:nvPr/>
        </p:nvSpPr>
        <p:spPr>
          <a:xfrm>
            <a:off x="116031" y="1652419"/>
            <a:ext cx="516355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Click </a:t>
            </a:r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Profile picture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ECE140-98CB-8DDB-A6D6-D902837C9D2B}"/>
              </a:ext>
            </a:extLst>
          </p:cNvPr>
          <p:cNvSpPr txBox="1"/>
          <p:nvPr/>
        </p:nvSpPr>
        <p:spPr>
          <a:xfrm>
            <a:off x="10709697" y="2075735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1" y="2033393"/>
            <a:ext cx="3675711" cy="27912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11" y="2723776"/>
            <a:ext cx="4003988" cy="27912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0" r="9646" b="42857"/>
          <a:stretch>
            <a:fillRect/>
          </a:stretch>
        </p:blipFill>
        <p:spPr>
          <a:xfrm>
            <a:off x="8025828" y="3733272"/>
            <a:ext cx="3941321" cy="27912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F29837-7B48-6E5D-460A-95A38E689503}"/>
              </a:ext>
            </a:extLst>
          </p:cNvPr>
          <p:cNvSpPr txBox="1"/>
          <p:nvPr/>
        </p:nvSpPr>
        <p:spPr>
          <a:xfrm>
            <a:off x="356210" y="272377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7956B-C292-5CFB-6B44-4808C4D23166}"/>
              </a:ext>
            </a:extLst>
          </p:cNvPr>
          <p:cNvSpPr/>
          <p:nvPr/>
        </p:nvSpPr>
        <p:spPr>
          <a:xfrm>
            <a:off x="-119743" y="1054352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Password</a:t>
            </a:r>
            <a:r>
              <a:rPr lang="en-PH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if you want to change your password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A9748-598A-24E3-CCB5-9B8F775F11AC}"/>
              </a:ext>
            </a:extLst>
          </p:cNvPr>
          <p:cNvSpPr/>
          <p:nvPr/>
        </p:nvSpPr>
        <p:spPr>
          <a:xfrm>
            <a:off x="3972911" y="1525561"/>
            <a:ext cx="484777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PH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Enter your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password</a:t>
            </a:r>
            <a:r>
              <a:rPr lang="en-PH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password</a:t>
            </a:r>
            <a:r>
              <a:rPr lang="en-PH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password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button</a:t>
            </a:r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9B624-69E2-F9BD-EFC2-53E51FBDCE6F}"/>
              </a:ext>
            </a:extLst>
          </p:cNvPr>
          <p:cNvSpPr/>
          <p:nvPr/>
        </p:nvSpPr>
        <p:spPr>
          <a:xfrm>
            <a:off x="7615463" y="2723776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PH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You will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 email after changing your password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CE9E6-00CB-C179-F5AB-C3188922538D}"/>
              </a:ext>
            </a:extLst>
          </p:cNvPr>
          <p:cNvSpPr txBox="1"/>
          <p:nvPr/>
        </p:nvSpPr>
        <p:spPr>
          <a:xfrm>
            <a:off x="4151220" y="4314662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3C708-3B8A-6011-B69F-A6BC65B1F202}"/>
              </a:ext>
            </a:extLst>
          </p:cNvPr>
          <p:cNvSpPr txBox="1"/>
          <p:nvPr/>
        </p:nvSpPr>
        <p:spPr>
          <a:xfrm>
            <a:off x="11404525" y="491482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C93D6-5288-5AFC-EEA2-FC0FA504C7B2}"/>
              </a:ext>
            </a:extLst>
          </p:cNvPr>
          <p:cNvSpPr txBox="1"/>
          <p:nvPr/>
        </p:nvSpPr>
        <p:spPr>
          <a:xfrm>
            <a:off x="509665" y="228561"/>
            <a:ext cx="6206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CHANGE PASSWORD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1862"/>
            <a:ext cx="6002865" cy="39660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30" y="1422085"/>
            <a:ext cx="5528995" cy="37997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35BD51-8F3C-1552-E0FC-C7DEC08C3112}"/>
              </a:ext>
            </a:extLst>
          </p:cNvPr>
          <p:cNvSpPr/>
          <p:nvPr/>
        </p:nvSpPr>
        <p:spPr>
          <a:xfrm>
            <a:off x="229156" y="5260211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Out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if you want to log out your account.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772B7-CBE7-E664-D83E-007BE7878CA7}"/>
              </a:ext>
            </a:extLst>
          </p:cNvPr>
          <p:cNvSpPr txBox="1"/>
          <p:nvPr/>
        </p:nvSpPr>
        <p:spPr>
          <a:xfrm>
            <a:off x="764468" y="181436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771EE3-E136-80C6-3BCB-B912B29F82D7}"/>
              </a:ext>
            </a:extLst>
          </p:cNvPr>
          <p:cNvSpPr txBox="1"/>
          <p:nvPr/>
        </p:nvSpPr>
        <p:spPr>
          <a:xfrm>
            <a:off x="6473365" y="4286879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6393C-35D6-7220-F556-216625A78615}"/>
              </a:ext>
            </a:extLst>
          </p:cNvPr>
          <p:cNvSpPr/>
          <p:nvPr/>
        </p:nvSpPr>
        <p:spPr>
          <a:xfrm>
            <a:off x="5865025" y="5934552"/>
            <a:ext cx="484777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Back to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page.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C7D04-CDE3-21B4-90EA-68312B3FB607}"/>
              </a:ext>
            </a:extLst>
          </p:cNvPr>
          <p:cNvSpPr txBox="1"/>
          <p:nvPr/>
        </p:nvSpPr>
        <p:spPr>
          <a:xfrm>
            <a:off x="494675" y="447796"/>
            <a:ext cx="39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LOG OUT</a:t>
            </a:r>
            <a:endParaRPr lang="en-P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0900" y="3738860"/>
            <a:ext cx="494225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ADMIN PANEL</a:t>
            </a:r>
          </a:p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User’s Manual</a:t>
            </a:r>
          </a:p>
        </p:txBody>
      </p:sp>
      <p:pic>
        <p:nvPicPr>
          <p:cNvPr id="3" name="Picture 2" descr="Image result for avega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6280" y="1364814"/>
            <a:ext cx="2631490" cy="175432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3CEDB266-5A30-31E8-3FCD-05F7CE0E814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21666" y="1725929"/>
            <a:ext cx="7417435" cy="3796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800" dirty="0">
                <a:sym typeface="+mn-ea"/>
              </a:rPr>
              <a:t>The study focuses on attendance management of the OJTs Attendance and Bi-weekly Report project</a:t>
            </a:r>
            <a:r>
              <a:rPr lang="en-GB" sz="1800" dirty="0">
                <a:solidFill>
                  <a:prstClr val="black">
                    <a:lumMod val="75000"/>
                    <a:lumOff val="25000"/>
                  </a:prstClr>
                </a:solidFill>
                <a:sym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800" dirty="0">
                <a:sym typeface="+mn-ea"/>
              </a:rPr>
              <a:t>Create attendance system for the team project using Agile methods.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800" dirty="0">
                <a:sym typeface="+mn-ea"/>
              </a:rPr>
              <a:t>Attendance management employs user-friendly access for OJT advisers and students.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800" dirty="0">
                <a:sym typeface="+mn-ea"/>
              </a:rPr>
              <a:t>Make sure the system can adjust to any changes in schedules.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800" dirty="0">
                <a:sym typeface="+mn-ea"/>
              </a:rPr>
              <a:t>Share a weekly log of what we've done, skills learned, and challenges.</a:t>
            </a:r>
            <a:endParaRPr lang="en-GB" altLang="en-US" sz="1800" dirty="0">
              <a:sym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F1804-07CC-7310-DF73-1452162662B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03581" y="1007745"/>
            <a:ext cx="1641475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endParaRPr lang="en-GB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7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516" y="820634"/>
            <a:ext cx="7409877" cy="457117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/>
          <p:cNvSpPr/>
          <p:nvPr/>
        </p:nvSpPr>
        <p:spPr>
          <a:xfrm>
            <a:off x="216607" y="1603179"/>
            <a:ext cx="4211958" cy="39151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PH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 to the Attendance    Monitoring website.</a:t>
            </a:r>
          </a:p>
          <a:p>
            <a:pPr marL="342900" lvl="0" indent="-342900">
              <a:lnSpc>
                <a:spcPct val="107000"/>
              </a:lnSpc>
              <a:buAutoNum type="arabicPeriod"/>
            </a:pPr>
            <a:endParaRPr lang="en-PH" sz="1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PH" sz="2400" kern="1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http://tams.avegabros.local</a:t>
            </a:r>
            <a:endParaRPr lang="en-PH" sz="2400" kern="1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endParaRPr lang="en-PH" sz="2400" kern="100" dirty="0">
              <a:solidFill>
                <a:srgbClr val="FFFF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PH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Enter your </a:t>
            </a:r>
            <a:r>
              <a:rPr lang="en-PH" sz="2400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email address and   password </a:t>
            </a:r>
            <a:r>
              <a:rPr lang="en-PH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respective fields.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PH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the </a:t>
            </a:r>
            <a:r>
              <a:rPr lang="en-PH" sz="2400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“Login” </a:t>
            </a:r>
            <a:r>
              <a:rPr lang="en-PH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button.</a:t>
            </a:r>
          </a:p>
          <a:p>
            <a:pPr marL="457200" indent="-457200">
              <a:buFontTx/>
              <a:buChar char="-"/>
            </a:pP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7999785" y="4460302"/>
            <a:ext cx="2131031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here to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n-PH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58698" y="179939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9065301" y="3653111"/>
            <a:ext cx="0" cy="6897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67E898-6923-A310-E42C-F804B1D07941}"/>
              </a:ext>
            </a:extLst>
          </p:cNvPr>
          <p:cNvSpPr txBox="1"/>
          <p:nvPr/>
        </p:nvSpPr>
        <p:spPr>
          <a:xfrm>
            <a:off x="728480" y="522042"/>
            <a:ext cx="3383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ADMIN ACCOUNT</a:t>
            </a:r>
            <a:endParaRPr lang="en-P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80C082-7123-30BF-DC75-08E004352E7C}"/>
              </a:ext>
            </a:extLst>
          </p:cNvPr>
          <p:cNvCxnSpPr>
            <a:cxnSpLocks/>
          </p:cNvCxnSpPr>
          <p:nvPr/>
        </p:nvCxnSpPr>
        <p:spPr>
          <a:xfrm flipV="1">
            <a:off x="4581307" y="2875852"/>
            <a:ext cx="1048887" cy="77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1336A-FB4C-1726-73E8-7FE97FD1861E}"/>
              </a:ext>
            </a:extLst>
          </p:cNvPr>
          <p:cNvCxnSpPr>
            <a:cxnSpLocks/>
          </p:cNvCxnSpPr>
          <p:nvPr/>
        </p:nvCxnSpPr>
        <p:spPr>
          <a:xfrm>
            <a:off x="4565762" y="3649771"/>
            <a:ext cx="10488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CEB3AE-3A55-4CE3-A016-2032935079BE}"/>
              </a:ext>
            </a:extLst>
          </p:cNvPr>
          <p:cNvCxnSpPr>
            <a:cxnSpLocks/>
          </p:cNvCxnSpPr>
          <p:nvPr/>
        </p:nvCxnSpPr>
        <p:spPr>
          <a:xfrm>
            <a:off x="4565761" y="4124303"/>
            <a:ext cx="10488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ADB92D-1434-89A4-D31F-3E82A852307D}"/>
              </a:ext>
            </a:extLst>
          </p:cNvPr>
          <p:cNvSpPr txBox="1"/>
          <p:nvPr/>
        </p:nvSpPr>
        <p:spPr>
          <a:xfrm>
            <a:off x="5630194" y="3418938"/>
            <a:ext cx="3796724" cy="46166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update your password.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3400C-B5B9-7756-2962-F10C6FAC4416}"/>
              </a:ext>
            </a:extLst>
          </p:cNvPr>
          <p:cNvSpPr txBox="1"/>
          <p:nvPr/>
        </p:nvSpPr>
        <p:spPr>
          <a:xfrm>
            <a:off x="5630194" y="3893470"/>
            <a:ext cx="423098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securely exit your account.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58933-53C8-748D-F696-916761AA493A}"/>
              </a:ext>
            </a:extLst>
          </p:cNvPr>
          <p:cNvSpPr txBox="1"/>
          <p:nvPr/>
        </p:nvSpPr>
        <p:spPr>
          <a:xfrm>
            <a:off x="5737622" y="2652810"/>
            <a:ext cx="591649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Displays your email and account type.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DEE089-DD79-FE6F-4E3B-5EB6E5D7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8" y="1918743"/>
            <a:ext cx="3796724" cy="257830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0371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7" y="2033393"/>
            <a:ext cx="3616946" cy="27912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11" y="2723776"/>
            <a:ext cx="4003988" cy="27912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0" r="9646" b="42857"/>
          <a:stretch>
            <a:fillRect/>
          </a:stretch>
        </p:blipFill>
        <p:spPr>
          <a:xfrm>
            <a:off x="8025828" y="3733272"/>
            <a:ext cx="3882555" cy="27912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F29837-7B48-6E5D-460A-95A38E689503}"/>
              </a:ext>
            </a:extLst>
          </p:cNvPr>
          <p:cNvSpPr txBox="1"/>
          <p:nvPr/>
        </p:nvSpPr>
        <p:spPr>
          <a:xfrm>
            <a:off x="356210" y="272377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7956B-C292-5CFB-6B44-4808C4D23166}"/>
              </a:ext>
            </a:extLst>
          </p:cNvPr>
          <p:cNvSpPr/>
          <p:nvPr/>
        </p:nvSpPr>
        <p:spPr>
          <a:xfrm>
            <a:off x="-119743" y="1054352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Password</a:t>
            </a:r>
            <a:r>
              <a:rPr lang="en-PH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if you want to change your password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A9748-598A-24E3-CCB5-9B8F775F11AC}"/>
              </a:ext>
            </a:extLst>
          </p:cNvPr>
          <p:cNvSpPr/>
          <p:nvPr/>
        </p:nvSpPr>
        <p:spPr>
          <a:xfrm>
            <a:off x="3747860" y="1727047"/>
            <a:ext cx="484777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PH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Enter your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password</a:t>
            </a:r>
            <a:r>
              <a:rPr lang="en-PH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password</a:t>
            </a:r>
            <a:r>
              <a:rPr lang="en-PH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password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button</a:t>
            </a:r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9B624-69E2-F9BD-EFC2-53E51FBDCE6F}"/>
              </a:ext>
            </a:extLst>
          </p:cNvPr>
          <p:cNvSpPr/>
          <p:nvPr/>
        </p:nvSpPr>
        <p:spPr>
          <a:xfrm>
            <a:off x="7615463" y="2723776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PH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You will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 email after changing your password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CE9E6-00CB-C179-F5AB-C3188922538D}"/>
              </a:ext>
            </a:extLst>
          </p:cNvPr>
          <p:cNvSpPr txBox="1"/>
          <p:nvPr/>
        </p:nvSpPr>
        <p:spPr>
          <a:xfrm>
            <a:off x="4151220" y="4314662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3C708-3B8A-6011-B69F-A6BC65B1F202}"/>
              </a:ext>
            </a:extLst>
          </p:cNvPr>
          <p:cNvSpPr txBox="1"/>
          <p:nvPr/>
        </p:nvSpPr>
        <p:spPr>
          <a:xfrm>
            <a:off x="11404525" y="491482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C93D6-5288-5AFC-EEA2-FC0FA504C7B2}"/>
              </a:ext>
            </a:extLst>
          </p:cNvPr>
          <p:cNvSpPr txBox="1"/>
          <p:nvPr/>
        </p:nvSpPr>
        <p:spPr>
          <a:xfrm>
            <a:off x="509665" y="228561"/>
            <a:ext cx="6206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CHANGE PASSWORD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825734-B66D-06D7-6E1D-62A41ACDB0C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353610" y="6018031"/>
            <a:ext cx="1229170" cy="6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FBA42C-F6AA-17AD-C6EA-B0DEC765CAE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353610" y="5013912"/>
            <a:ext cx="12291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D7BD54-4CE6-67C7-643D-6A6A1F42E33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53610" y="4456767"/>
            <a:ext cx="122917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070349-2A53-57F9-41FA-359C7A91164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330507" y="3976912"/>
            <a:ext cx="1252274" cy="4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8B0DC3-66C3-C10F-9B10-792C1B2E632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353610" y="3457598"/>
            <a:ext cx="1229172" cy="1434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63DF3-082E-2C60-99BE-21F124042A0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277309" y="2882262"/>
            <a:ext cx="1305475" cy="3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8650E9-62DF-041A-D02D-67745BE36AF2}"/>
              </a:ext>
            </a:extLst>
          </p:cNvPr>
          <p:cNvCxnSpPr>
            <a:cxnSpLocks/>
          </p:cNvCxnSpPr>
          <p:nvPr/>
        </p:nvCxnSpPr>
        <p:spPr>
          <a:xfrm>
            <a:off x="3067775" y="2049840"/>
            <a:ext cx="151500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0CC158-F8A4-E55B-3D2B-1097C65CA2C6}"/>
              </a:ext>
            </a:extLst>
          </p:cNvPr>
          <p:cNvSpPr/>
          <p:nvPr/>
        </p:nvSpPr>
        <p:spPr>
          <a:xfrm>
            <a:off x="4582784" y="1367904"/>
            <a:ext cx="637208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 the number of admin, manager and trainees.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user accounts.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54787-EF27-2B5A-5DF5-F84658414F89}"/>
              </a:ext>
            </a:extLst>
          </p:cNvPr>
          <p:cNvSpPr/>
          <p:nvPr/>
        </p:nvSpPr>
        <p:spPr>
          <a:xfrm>
            <a:off x="4582782" y="3241108"/>
            <a:ext cx="551739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Monitor the trainees weekly reports.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E5625C-ADFA-3C5E-828B-990AF9A725F2}"/>
              </a:ext>
            </a:extLst>
          </p:cNvPr>
          <p:cNvSpPr/>
          <p:nvPr/>
        </p:nvSpPr>
        <p:spPr>
          <a:xfrm>
            <a:off x="4582784" y="2683964"/>
            <a:ext cx="551739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Monitor trainees attendance records.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81214-22BA-D851-6367-D205DA270695}"/>
              </a:ext>
            </a:extLst>
          </p:cNvPr>
          <p:cNvSpPr/>
          <p:nvPr/>
        </p:nvSpPr>
        <p:spPr>
          <a:xfrm>
            <a:off x="4582780" y="5787198"/>
            <a:ext cx="29655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 credits.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0DE6B-D9B5-3550-F3E9-D0920EEFA84C}"/>
              </a:ext>
            </a:extLst>
          </p:cNvPr>
          <p:cNvSpPr/>
          <p:nvPr/>
        </p:nvSpPr>
        <p:spPr>
          <a:xfrm>
            <a:off x="4582781" y="3746079"/>
            <a:ext cx="402333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trainees profiles.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BC9F85-C21A-47F4-D916-30442B30B45B}"/>
              </a:ext>
            </a:extLst>
          </p:cNvPr>
          <p:cNvSpPr/>
          <p:nvPr/>
        </p:nvSpPr>
        <p:spPr>
          <a:xfrm>
            <a:off x="4582780" y="4225935"/>
            <a:ext cx="348545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departments.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30406-3D95-F681-1F53-0BF1F3AC8EE4}"/>
              </a:ext>
            </a:extLst>
          </p:cNvPr>
          <p:cNvSpPr/>
          <p:nvPr/>
        </p:nvSpPr>
        <p:spPr>
          <a:xfrm>
            <a:off x="4582780" y="4783079"/>
            <a:ext cx="535011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 notification alert to the users.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D8C3B-BB12-95D2-58ED-4BDEC8916DF5}"/>
              </a:ext>
            </a:extLst>
          </p:cNvPr>
          <p:cNvSpPr txBox="1"/>
          <p:nvPr/>
        </p:nvSpPr>
        <p:spPr>
          <a:xfrm>
            <a:off x="4267378" y="58070"/>
            <a:ext cx="499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ADMIN NAVIGATION 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96F59-714A-E049-4489-AAA09D75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2" y="528232"/>
            <a:ext cx="3285872" cy="580153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9909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-786" b="67054"/>
          <a:stretch>
            <a:fillRect/>
          </a:stretch>
        </p:blipFill>
        <p:spPr>
          <a:xfrm>
            <a:off x="868113" y="1883293"/>
            <a:ext cx="10455773" cy="18015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2" name="Straight Arrow Connector 1"/>
          <p:cNvCxnSpPr/>
          <p:nvPr/>
        </p:nvCxnSpPr>
        <p:spPr>
          <a:xfrm>
            <a:off x="1710828" y="3467403"/>
            <a:ext cx="0" cy="9324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/>
          <p:cNvSpPr/>
          <p:nvPr/>
        </p:nvSpPr>
        <p:spPr>
          <a:xfrm>
            <a:off x="1058613" y="2542846"/>
            <a:ext cx="1587500" cy="927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/>
          <p:cNvSpPr txBox="1"/>
          <p:nvPr/>
        </p:nvSpPr>
        <p:spPr>
          <a:xfrm>
            <a:off x="868113" y="4410227"/>
            <a:ext cx="1871407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Shows the total numbers of users</a:t>
            </a:r>
            <a:r>
              <a:rPr lang="en-GB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624013" y="2519614"/>
            <a:ext cx="1587500" cy="927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17763" y="3467403"/>
            <a:ext cx="23563" cy="8218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54938" y="4289264"/>
            <a:ext cx="2076093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Indicate the total numbers of trainees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6146801" y="2540303"/>
            <a:ext cx="1587500" cy="927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940551" y="3542968"/>
            <a:ext cx="0" cy="8328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97602" y="4376466"/>
            <a:ext cx="1871407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Display the total numbers of admin</a:t>
            </a:r>
            <a:r>
              <a:rPr lang="en-GB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69589" y="4376466"/>
            <a:ext cx="2021787" cy="5847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Indicate the total number of manager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8669589" y="2543937"/>
            <a:ext cx="1587500" cy="927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599366" y="3506773"/>
            <a:ext cx="0" cy="8328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F99C5A-9F47-3926-40EA-9472CA9FBE11}"/>
              </a:ext>
            </a:extLst>
          </p:cNvPr>
          <p:cNvSpPr txBox="1"/>
          <p:nvPr/>
        </p:nvSpPr>
        <p:spPr>
          <a:xfrm>
            <a:off x="805130" y="573098"/>
            <a:ext cx="386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1042" b="-1"/>
          <a:stretch>
            <a:fillRect/>
          </a:stretch>
        </p:blipFill>
        <p:spPr>
          <a:xfrm>
            <a:off x="539157" y="1119053"/>
            <a:ext cx="10374173" cy="53149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TextBox 8"/>
          <p:cNvSpPr txBox="1"/>
          <p:nvPr>
            <p:custDataLst>
              <p:tags r:id="rId1"/>
            </p:custDataLst>
          </p:nvPr>
        </p:nvSpPr>
        <p:spPr>
          <a:xfrm>
            <a:off x="39764" y="423998"/>
            <a:ext cx="3368150" cy="474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ADD USER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5038" y="1243063"/>
            <a:ext cx="364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Click here to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user</a:t>
            </a:r>
            <a:r>
              <a:rPr lang="en-GB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D8F38-442A-588B-5F61-B17AB0F6DAF1}"/>
              </a:ext>
            </a:extLst>
          </p:cNvPr>
          <p:cNvSpPr txBox="1"/>
          <p:nvPr/>
        </p:nvSpPr>
        <p:spPr>
          <a:xfrm>
            <a:off x="1723839" y="1213885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9302" y="2040158"/>
            <a:ext cx="5143500" cy="22955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TextBox 8"/>
          <p:cNvSpPr txBox="1"/>
          <p:nvPr>
            <p:custDataLst>
              <p:tags r:id="rId2"/>
            </p:custDataLst>
          </p:nvPr>
        </p:nvSpPr>
        <p:spPr>
          <a:xfrm>
            <a:off x="1079002" y="1133154"/>
            <a:ext cx="311824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Select a </a:t>
            </a:r>
            <a:r>
              <a:rPr lang="en-GB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  <a:r>
              <a:rPr lang="en-GB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71260" y="1133154"/>
            <a:ext cx="5427980" cy="55137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extBox 8"/>
          <p:cNvSpPr txBox="1"/>
          <p:nvPr>
            <p:custDataLst>
              <p:tags r:id="rId4"/>
            </p:custDataLst>
          </p:nvPr>
        </p:nvSpPr>
        <p:spPr>
          <a:xfrm>
            <a:off x="7156743" y="657834"/>
            <a:ext cx="3866875" cy="393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3. </a:t>
            </a:r>
            <a:r>
              <a:rPr lang="en-GB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Fill in </a:t>
            </a:r>
            <a:r>
              <a:rPr lang="en-GB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 the required fields.</a:t>
            </a:r>
          </a:p>
        </p:txBody>
      </p:sp>
      <p:sp>
        <p:nvSpPr>
          <p:cNvPr id="15" name="TextBox 8"/>
          <p:cNvSpPr txBox="1"/>
          <p:nvPr>
            <p:custDataLst>
              <p:tags r:id="rId5"/>
            </p:custDataLst>
          </p:nvPr>
        </p:nvSpPr>
        <p:spPr>
          <a:xfrm>
            <a:off x="2392124" y="4623804"/>
            <a:ext cx="3474907" cy="63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 Click the </a:t>
            </a:r>
            <a:r>
              <a:rPr lang="en-GB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register button </a:t>
            </a:r>
            <a:r>
              <a:rPr lang="en-GB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proceed</a:t>
            </a:r>
            <a:r>
              <a:rPr lang="en-GB" altLang="en-US" sz="20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1F024-C55A-734D-1390-238FB489DF97}"/>
              </a:ext>
            </a:extLst>
          </p:cNvPr>
          <p:cNvSpPr txBox="1"/>
          <p:nvPr/>
        </p:nvSpPr>
        <p:spPr>
          <a:xfrm>
            <a:off x="3000411" y="2112224"/>
            <a:ext cx="766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AF84D-FCC5-04D2-8E7F-820F8564D163}"/>
              </a:ext>
            </a:extLst>
          </p:cNvPr>
          <p:cNvSpPr txBox="1"/>
          <p:nvPr/>
        </p:nvSpPr>
        <p:spPr>
          <a:xfrm>
            <a:off x="9875295" y="1533264"/>
            <a:ext cx="766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DE64C-7A73-ECC6-4078-4FBB16F677DB}"/>
              </a:ext>
            </a:extLst>
          </p:cNvPr>
          <p:cNvSpPr txBox="1"/>
          <p:nvPr/>
        </p:nvSpPr>
        <p:spPr>
          <a:xfrm>
            <a:off x="9980562" y="5528329"/>
            <a:ext cx="766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4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E638C27-B4FE-30E0-25E4-C2F75E8B38C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19302" y="5724846"/>
            <a:ext cx="5427980" cy="63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GB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IF USER TYPE IS TRAINEE, FILL OUT THE TRAINEE INFORMATION SHEET.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411" y="5070753"/>
            <a:ext cx="3029584" cy="14257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122" y="1454019"/>
            <a:ext cx="4750591" cy="3067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4" name="TextBox 23"/>
          <p:cNvSpPr txBox="1"/>
          <p:nvPr/>
        </p:nvSpPr>
        <p:spPr>
          <a:xfrm>
            <a:off x="1840178" y="5460474"/>
            <a:ext cx="392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Once the account is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deactivated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user can’t login.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43175" y="1911247"/>
            <a:ext cx="302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1.Click status to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Deactivate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BF101-2C61-A630-BE56-B025DB009218}"/>
              </a:ext>
            </a:extLst>
          </p:cNvPr>
          <p:cNvSpPr txBox="1"/>
          <p:nvPr/>
        </p:nvSpPr>
        <p:spPr>
          <a:xfrm>
            <a:off x="4661940" y="966262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185D7-8A38-27CF-DA18-91669CDF3791}"/>
              </a:ext>
            </a:extLst>
          </p:cNvPr>
          <p:cNvSpPr txBox="1"/>
          <p:nvPr/>
        </p:nvSpPr>
        <p:spPr>
          <a:xfrm>
            <a:off x="5898473" y="490647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644D0-234E-F313-BBB3-441EF9DE5CAE}"/>
              </a:ext>
            </a:extLst>
          </p:cNvPr>
          <p:cNvSpPr txBox="1"/>
          <p:nvPr/>
        </p:nvSpPr>
        <p:spPr>
          <a:xfrm>
            <a:off x="374754" y="287597"/>
            <a:ext cx="857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ACTIVATE AND DEACTIVATE ACCOUNTS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97" y="1248930"/>
            <a:ext cx="4750591" cy="3067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6072"/>
            <a:ext cx="5937052" cy="3067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6" name="TextBox 8"/>
          <p:cNvSpPr txBox="1"/>
          <p:nvPr/>
        </p:nvSpPr>
        <p:spPr>
          <a:xfrm>
            <a:off x="670221" y="5285904"/>
            <a:ext cx="341237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update button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update</a:t>
            </a:r>
            <a:r>
              <a:rPr lang="en-US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users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07235-B67D-7EC5-4FD7-B8B0EA6EACF1}"/>
              </a:ext>
            </a:extLst>
          </p:cNvPr>
          <p:cNvSpPr txBox="1"/>
          <p:nvPr/>
        </p:nvSpPr>
        <p:spPr>
          <a:xfrm>
            <a:off x="613648" y="173626"/>
            <a:ext cx="760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UPDATE USERS INFORMATION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3C782-CD4F-0245-351A-CE1368C1642E}"/>
              </a:ext>
            </a:extLst>
          </p:cNvPr>
          <p:cNvSpPr txBox="1"/>
          <p:nvPr/>
        </p:nvSpPr>
        <p:spPr>
          <a:xfrm>
            <a:off x="2542813" y="4011160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12223-F325-AEA0-02FC-BDC82BDD1156}"/>
              </a:ext>
            </a:extLst>
          </p:cNvPr>
          <p:cNvSpPr txBox="1"/>
          <p:nvPr/>
        </p:nvSpPr>
        <p:spPr>
          <a:xfrm>
            <a:off x="5481575" y="244411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AF67238-6FFF-2099-7485-FCC4EFFAD56D}"/>
              </a:ext>
            </a:extLst>
          </p:cNvPr>
          <p:cNvSpPr txBox="1"/>
          <p:nvPr/>
        </p:nvSpPr>
        <p:spPr>
          <a:xfrm>
            <a:off x="6838204" y="2074784"/>
            <a:ext cx="341237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users  information.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ADBBC4FA-4F3C-1393-8197-8F02DCC7ACC7}"/>
              </a:ext>
            </a:extLst>
          </p:cNvPr>
          <p:cNvSpPr txBox="1"/>
          <p:nvPr/>
        </p:nvSpPr>
        <p:spPr>
          <a:xfrm>
            <a:off x="5519824" y="5826590"/>
            <a:ext cx="341237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Click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button.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C120E-4C75-9337-6332-25F321DBD718}"/>
              </a:ext>
            </a:extLst>
          </p:cNvPr>
          <p:cNvSpPr txBox="1"/>
          <p:nvPr/>
        </p:nvSpPr>
        <p:spPr>
          <a:xfrm>
            <a:off x="7667278" y="4583221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40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409" y="1442123"/>
            <a:ext cx="4750591" cy="30674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47481" b="20670"/>
          <a:stretch>
            <a:fillRect/>
          </a:stretch>
        </p:blipFill>
        <p:spPr>
          <a:xfrm>
            <a:off x="7097701" y="2916544"/>
            <a:ext cx="4374077" cy="31861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3" name="TextBox 42"/>
          <p:cNvSpPr txBox="1"/>
          <p:nvPr>
            <p:custDataLst>
              <p:tags r:id="rId2"/>
            </p:custDataLst>
          </p:nvPr>
        </p:nvSpPr>
        <p:spPr>
          <a:xfrm>
            <a:off x="3417757" y="5458080"/>
            <a:ext cx="349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2.The user will </a:t>
            </a:r>
            <a:r>
              <a:rPr lang="en-PH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 an email once the password is reset.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DD6EA-43F0-5F89-6C49-32EC7576303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59843" y="1139398"/>
            <a:ext cx="370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1.Click </a:t>
            </a:r>
            <a:r>
              <a:rPr lang="en-PH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password button</a:t>
            </a:r>
            <a:r>
              <a:rPr lang="en-PH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A4AE8-C46C-A1A8-C7CF-3AD75C80C5AD}"/>
              </a:ext>
            </a:extLst>
          </p:cNvPr>
          <p:cNvSpPr txBox="1"/>
          <p:nvPr/>
        </p:nvSpPr>
        <p:spPr>
          <a:xfrm>
            <a:off x="384459" y="250850"/>
            <a:ext cx="475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7ABF6-7708-B297-6525-1DA9E8A13588}"/>
              </a:ext>
            </a:extLst>
          </p:cNvPr>
          <p:cNvSpPr txBox="1"/>
          <p:nvPr/>
        </p:nvSpPr>
        <p:spPr>
          <a:xfrm>
            <a:off x="5878305" y="1442123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F97DE-589D-6EAA-4996-06B4B881D8E5}"/>
              </a:ext>
            </a:extLst>
          </p:cNvPr>
          <p:cNvSpPr txBox="1"/>
          <p:nvPr/>
        </p:nvSpPr>
        <p:spPr>
          <a:xfrm>
            <a:off x="10586722" y="2828835"/>
            <a:ext cx="519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7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7998726B-C17D-975D-CD9C-EB94500C0B1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37129" y="1290918"/>
            <a:ext cx="8711715" cy="4984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600" dirty="0">
                <a:sym typeface="+mn-ea"/>
              </a:rPr>
              <a:t>We're using Agile method to improve the OJTs Attendance and Bi-weekly Report project.</a:t>
            </a:r>
            <a:endParaRPr lang="en-GB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600" dirty="0">
                <a:sym typeface="+mn-ea"/>
              </a:rPr>
              <a:t>Scrum is an agile method that's iterative and adaptable. It's designed to provide value reliably in all projects, ensuring transparency, communication, collaboration, and sustainable progress. </a:t>
            </a:r>
            <a:endParaRPr lang="en-GB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600" dirty="0">
                <a:sym typeface="+mn-ea"/>
              </a:rPr>
              <a:t>Sprint planning meeting</a:t>
            </a:r>
            <a:endParaRPr lang="en-GB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600" dirty="0">
                <a:sym typeface="+mn-ea"/>
              </a:rPr>
              <a:t>Daily stand-up meeting</a:t>
            </a:r>
            <a:endParaRPr lang="en-GB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600" dirty="0">
                <a:sym typeface="+mn-ea"/>
              </a:rPr>
              <a:t>Sprint Review</a:t>
            </a:r>
            <a:endParaRPr lang="en-GB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GB" sz="1600" dirty="0">
                <a:sym typeface="+mn-ea"/>
              </a:rPr>
              <a:t>PHP, MySQL, JavaScript and Boostrap 5.0 are programming languages use for web development</a:t>
            </a:r>
            <a:r>
              <a:rPr lang="en-GB" sz="1800" dirty="0">
                <a:sym typeface="+mn-ea"/>
              </a:rPr>
              <a:t>.</a:t>
            </a:r>
            <a:endParaRPr lang="en-GB" altLang="en-US" sz="1800" dirty="0">
              <a:sym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08305-2432-3F5B-6A28-DD6EE8BB58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71242" y="582707"/>
            <a:ext cx="2575943" cy="521970"/>
          </a:xfrm>
          <a:prstGeom prst="rect">
            <a:avLst/>
          </a:prstGeom>
          <a:solidFill>
            <a:schemeClr val="bg1"/>
          </a:solidFill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>
                <a:sym typeface="+mn-ea"/>
              </a:rPr>
              <a:t>Methodology</a:t>
            </a:r>
            <a:endParaRPr lang="en-GB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482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69" y="2035516"/>
            <a:ext cx="10226912" cy="37802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Rectangle 1"/>
          <p:cNvSpPr/>
          <p:nvPr/>
        </p:nvSpPr>
        <p:spPr>
          <a:xfrm>
            <a:off x="83160" y="999903"/>
            <a:ext cx="58318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1.Click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attendance record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access details of trainee attendance.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4471" y="856529"/>
            <a:ext cx="3511951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2.Select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to choose specific date and department.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6930" y="3463805"/>
            <a:ext cx="240134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wish to reset, click the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button.</a:t>
            </a:r>
            <a:endParaRPr lang="en-US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E7813-3DAE-3EC9-7D80-7EB49BDC2E5D}"/>
              </a:ext>
            </a:extLst>
          </p:cNvPr>
          <p:cNvSpPr txBox="1"/>
          <p:nvPr/>
        </p:nvSpPr>
        <p:spPr>
          <a:xfrm>
            <a:off x="417409" y="165701"/>
            <a:ext cx="549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ATTENDANCE RECORD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4A36B-18CD-4F56-405D-2E0DFB72785A}"/>
              </a:ext>
            </a:extLst>
          </p:cNvPr>
          <p:cNvSpPr txBox="1"/>
          <p:nvPr/>
        </p:nvSpPr>
        <p:spPr>
          <a:xfrm>
            <a:off x="1453745" y="2376931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1636E-7BDB-9212-CBF2-79ECD15D1D30}"/>
              </a:ext>
            </a:extLst>
          </p:cNvPr>
          <p:cNvSpPr txBox="1"/>
          <p:nvPr/>
        </p:nvSpPr>
        <p:spPr>
          <a:xfrm>
            <a:off x="8040133" y="2235301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224C7F-0295-81A4-7BAD-7F659A744C35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 flipV="1">
            <a:off x="9555459" y="2959465"/>
            <a:ext cx="373457" cy="495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03870" y="408278"/>
            <a:ext cx="886517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3.Select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export to excel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generate the attendance report in excel format.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303746" y="2620052"/>
            <a:ext cx="0" cy="384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9002" y="893784"/>
            <a:ext cx="10344150" cy="30663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90940-F058-C100-D5C1-CAB90F30A3CE}"/>
              </a:ext>
            </a:extLst>
          </p:cNvPr>
          <p:cNvSpPr txBox="1"/>
          <p:nvPr/>
        </p:nvSpPr>
        <p:spPr>
          <a:xfrm>
            <a:off x="859002" y="1248023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9923" y="4310732"/>
            <a:ext cx="11810365" cy="23103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2C90152-3120-3EF8-2731-9A491A6F2D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60406" y="4430654"/>
            <a:ext cx="5251856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Here’s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 example when exporting to Excel.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65" y="2473249"/>
            <a:ext cx="7772893" cy="38532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85AA826-F8AD-5631-DA6B-121716A8AE9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866065" y="1640766"/>
            <a:ext cx="4074094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Here is an example you will see when you print  the </a:t>
            </a:r>
            <a:r>
              <a:rPr lang="en-PH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en-P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page.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F4724-F256-DA31-D920-740259D0EC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t="3485" r="65509"/>
          <a:stretch/>
        </p:blipFill>
        <p:spPr>
          <a:xfrm>
            <a:off x="251841" y="993519"/>
            <a:ext cx="3567824" cy="29594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F6709-481D-6A5C-79F8-8CFA5B7A3FD2}"/>
              </a:ext>
            </a:extLst>
          </p:cNvPr>
          <p:cNvSpPr/>
          <p:nvPr/>
        </p:nvSpPr>
        <p:spPr>
          <a:xfrm>
            <a:off x="203871" y="408278"/>
            <a:ext cx="6556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4.Select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print current page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 generate a printable report.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DAD70-03AC-B4CC-417E-06A45B3CFD3D}"/>
              </a:ext>
            </a:extLst>
          </p:cNvPr>
          <p:cNvSpPr txBox="1"/>
          <p:nvPr/>
        </p:nvSpPr>
        <p:spPr>
          <a:xfrm>
            <a:off x="3347983" y="1686933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4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86" y="2034084"/>
            <a:ext cx="8129587" cy="374441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/>
          <p:cNvSpPr/>
          <p:nvPr/>
        </p:nvSpPr>
        <p:spPr>
          <a:xfrm>
            <a:off x="-198026" y="1405781"/>
            <a:ext cx="66725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weekly reports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button to view trainees responses.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1379" y="5942625"/>
            <a:ext cx="3640514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Click 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view button to view the trainees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8096B-9361-A595-5C02-AE62BB5D2BCF}"/>
              </a:ext>
            </a:extLst>
          </p:cNvPr>
          <p:cNvSpPr txBox="1"/>
          <p:nvPr/>
        </p:nvSpPr>
        <p:spPr>
          <a:xfrm>
            <a:off x="316042" y="53336"/>
            <a:ext cx="446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WEEKLY REPORTS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173A7-C437-BABB-5FB2-EF2208A7A1AE}"/>
              </a:ext>
            </a:extLst>
          </p:cNvPr>
          <p:cNvSpPr txBox="1"/>
          <p:nvPr/>
        </p:nvSpPr>
        <p:spPr>
          <a:xfrm>
            <a:off x="2567293" y="4251890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7768F-646E-FCBF-CB1D-BEC3F5E3F82C}"/>
              </a:ext>
            </a:extLst>
          </p:cNvPr>
          <p:cNvSpPr txBox="1"/>
          <p:nvPr/>
        </p:nvSpPr>
        <p:spPr>
          <a:xfrm>
            <a:off x="8803574" y="3454221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4E978-6AF3-88DE-7CA2-2E5DF1BB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075997"/>
            <a:ext cx="10774279" cy="316622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162FA-B8AB-917F-F1B5-7B76717289AD}"/>
              </a:ext>
            </a:extLst>
          </p:cNvPr>
          <p:cNvSpPr txBox="1"/>
          <p:nvPr/>
        </p:nvSpPr>
        <p:spPr>
          <a:xfrm>
            <a:off x="10077738" y="2228671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8B136-366E-2AFB-71D0-6CF7A292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2" y="4489553"/>
            <a:ext cx="8392696" cy="21360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16D1F3-0757-EE81-A8EB-553126F38683}"/>
              </a:ext>
            </a:extLst>
          </p:cNvPr>
          <p:cNvSpPr/>
          <p:nvPr/>
        </p:nvSpPr>
        <p:spPr>
          <a:xfrm>
            <a:off x="203871" y="408278"/>
            <a:ext cx="6556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view button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view trainees response.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134AD7-77A0-B02D-F012-0E61DFDDE7C5}"/>
              </a:ext>
            </a:extLst>
          </p:cNvPr>
          <p:cNvSpPr/>
          <p:nvPr/>
        </p:nvSpPr>
        <p:spPr>
          <a:xfrm>
            <a:off x="5161138" y="4540604"/>
            <a:ext cx="379117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Trainee’s Response</a:t>
            </a:r>
          </a:p>
        </p:txBody>
      </p:sp>
    </p:spTree>
    <p:extLst>
      <p:ext uri="{BB962C8B-B14F-4D97-AF65-F5344CB8AC3E}">
        <p14:creationId xmlns:p14="http://schemas.microsoft.com/office/powerpoint/2010/main" val="9618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CAB686-1523-6F2D-1B05-ADFCAF0A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1678375"/>
            <a:ext cx="11887200" cy="46012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Rectangle 1"/>
          <p:cNvSpPr/>
          <p:nvPr/>
        </p:nvSpPr>
        <p:spPr>
          <a:xfrm>
            <a:off x="-106254" y="1155155"/>
            <a:ext cx="70072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Trainees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manage and track progress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7162125" y="1032044"/>
            <a:ext cx="3381061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2.Click here to view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profile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8F6E5-D0BB-B692-B1A4-AB914B212681}"/>
              </a:ext>
            </a:extLst>
          </p:cNvPr>
          <p:cNvSpPr txBox="1"/>
          <p:nvPr/>
        </p:nvSpPr>
        <p:spPr>
          <a:xfrm>
            <a:off x="384754" y="328858"/>
            <a:ext cx="4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TRAINEES PROFILE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789D5-C6E3-7A99-FE15-E05CB6698BA6}"/>
              </a:ext>
            </a:extLst>
          </p:cNvPr>
          <p:cNvSpPr txBox="1"/>
          <p:nvPr/>
        </p:nvSpPr>
        <p:spPr>
          <a:xfrm>
            <a:off x="1542248" y="3378818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C5EA3-E9E6-536E-5626-C8E678691A3D}"/>
              </a:ext>
            </a:extLst>
          </p:cNvPr>
          <p:cNvSpPr txBox="1"/>
          <p:nvPr/>
        </p:nvSpPr>
        <p:spPr>
          <a:xfrm>
            <a:off x="10228647" y="3046549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/>
          <p:nvPr/>
        </p:nvSpPr>
        <p:spPr>
          <a:xfrm>
            <a:off x="1236660" y="189012"/>
            <a:ext cx="308050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Profile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2A1CE-38FC-1DF1-9555-4BBC3DC1E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" t="2898"/>
          <a:stretch/>
        </p:blipFill>
        <p:spPr>
          <a:xfrm>
            <a:off x="1696803" y="795240"/>
            <a:ext cx="4642753" cy="57444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C58-88DC-6AB8-7972-3275D18A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699" y="2480288"/>
            <a:ext cx="3734321" cy="165758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EB74483C-5189-CFC3-F265-3933FBDA4A79}"/>
              </a:ext>
            </a:extLst>
          </p:cNvPr>
          <p:cNvSpPr txBox="1"/>
          <p:nvPr/>
        </p:nvSpPr>
        <p:spPr>
          <a:xfrm>
            <a:off x="6699320" y="1525635"/>
            <a:ext cx="308050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4.Select  an information and 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edit button</a:t>
            </a:r>
            <a:r>
              <a:rPr lang="en-US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3D692C7-FC9C-86B6-5649-61E8A9BEA386}"/>
              </a:ext>
            </a:extLst>
          </p:cNvPr>
          <p:cNvSpPr txBox="1"/>
          <p:nvPr/>
        </p:nvSpPr>
        <p:spPr>
          <a:xfrm>
            <a:off x="6505248" y="4844307"/>
            <a:ext cx="41077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update button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update the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C54498-597B-6FEC-1F19-0833CC37D299}"/>
              </a:ext>
            </a:extLst>
          </p:cNvPr>
          <p:cNvSpPr txBox="1"/>
          <p:nvPr/>
        </p:nvSpPr>
        <p:spPr>
          <a:xfrm>
            <a:off x="1888240" y="696352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7B63E-F853-426F-1147-0A6A1F3DAB8F}"/>
              </a:ext>
            </a:extLst>
          </p:cNvPr>
          <p:cNvSpPr txBox="1"/>
          <p:nvPr/>
        </p:nvSpPr>
        <p:spPr>
          <a:xfrm>
            <a:off x="6218606" y="3397411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4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B8536-A47E-44AD-0BBF-679CDC06F8EF}"/>
              </a:ext>
            </a:extLst>
          </p:cNvPr>
          <p:cNvSpPr txBox="1"/>
          <p:nvPr/>
        </p:nvSpPr>
        <p:spPr>
          <a:xfrm>
            <a:off x="9866118" y="2708913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5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A8710-FC74-CD12-E929-1057D007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1909976"/>
            <a:ext cx="11869806" cy="46012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B1CA26-9268-2590-68C3-6764EC137044}"/>
              </a:ext>
            </a:extLst>
          </p:cNvPr>
          <p:cNvSpPr/>
          <p:nvPr/>
        </p:nvSpPr>
        <p:spPr>
          <a:xfrm>
            <a:off x="384755" y="1256834"/>
            <a:ext cx="57112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Trainees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manage and track progress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098BE-3FD4-398B-0E0F-68AFD3163721}"/>
              </a:ext>
            </a:extLst>
          </p:cNvPr>
          <p:cNvSpPr/>
          <p:nvPr/>
        </p:nvSpPr>
        <p:spPr>
          <a:xfrm>
            <a:off x="7224113" y="1333778"/>
            <a:ext cx="480679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2.Click here to view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attendance</a:t>
            </a:r>
            <a:r>
              <a:rPr lang="en-US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96E98-C636-2570-4F22-76001F97F174}"/>
              </a:ext>
            </a:extLst>
          </p:cNvPr>
          <p:cNvSpPr txBox="1"/>
          <p:nvPr/>
        </p:nvSpPr>
        <p:spPr>
          <a:xfrm>
            <a:off x="384754" y="328858"/>
            <a:ext cx="5131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TRAINEES ATTENDANCE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F7717-C699-76E8-4289-24E38C6C0501}"/>
              </a:ext>
            </a:extLst>
          </p:cNvPr>
          <p:cNvSpPr txBox="1"/>
          <p:nvPr/>
        </p:nvSpPr>
        <p:spPr>
          <a:xfrm>
            <a:off x="1586828" y="3610419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4D186-725F-25DC-A069-677D41366681}"/>
              </a:ext>
            </a:extLst>
          </p:cNvPr>
          <p:cNvSpPr txBox="1"/>
          <p:nvPr/>
        </p:nvSpPr>
        <p:spPr>
          <a:xfrm>
            <a:off x="11562921" y="2640149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4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9204D8C5-BE8C-F0BD-36E5-067277C46029}"/>
              </a:ext>
            </a:extLst>
          </p:cNvPr>
          <p:cNvSpPr txBox="1"/>
          <p:nvPr/>
        </p:nvSpPr>
        <p:spPr>
          <a:xfrm>
            <a:off x="245593" y="423720"/>
            <a:ext cx="363038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ATTENDANCE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2F3EC-E4FC-4B93-6161-9373A89D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62" y="1702165"/>
            <a:ext cx="7181571" cy="44703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2B6FD-79A0-6665-EEFE-2952927E0191}"/>
              </a:ext>
            </a:extLst>
          </p:cNvPr>
          <p:cNvSpPr txBox="1"/>
          <p:nvPr/>
        </p:nvSpPr>
        <p:spPr>
          <a:xfrm>
            <a:off x="5291600" y="3071948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4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4AFD7-39C1-1B7C-4CE7-45D744B4A7DE}"/>
              </a:ext>
            </a:extLst>
          </p:cNvPr>
          <p:cNvSpPr txBox="1"/>
          <p:nvPr/>
        </p:nvSpPr>
        <p:spPr>
          <a:xfrm>
            <a:off x="2442267" y="1654629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E62B8A-83A3-6598-F0E4-2E403BF3E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353" y="1654629"/>
            <a:ext cx="3832054" cy="44703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CCC66C-38CA-5E22-9FCC-DAC7FFC65CB5}"/>
              </a:ext>
            </a:extLst>
          </p:cNvPr>
          <p:cNvSpPr/>
          <p:nvPr/>
        </p:nvSpPr>
        <p:spPr>
          <a:xfrm>
            <a:off x="543925" y="1178945"/>
            <a:ext cx="62330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Display user’s attendance record and current progress. 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76B1D-32A0-9E3E-A8A3-661CDBDD66A8}"/>
              </a:ext>
            </a:extLst>
          </p:cNvPr>
          <p:cNvSpPr/>
          <p:nvPr/>
        </p:nvSpPr>
        <p:spPr>
          <a:xfrm>
            <a:off x="3711388" y="6326452"/>
            <a:ext cx="850935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4. Click the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eye icon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view the user's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location, time-in, and time-out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5EEDC8-0047-017E-3E29-F3FA57FFD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057" y="2438400"/>
            <a:ext cx="1224637" cy="1524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0904E-BFA3-813D-6A40-3DD6037DE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057" y="4521068"/>
            <a:ext cx="1224637" cy="132819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EFB700-8F8C-4AA8-B2D3-9A29F934B406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5291600" y="3603812"/>
            <a:ext cx="3402457" cy="668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8" y="1623804"/>
            <a:ext cx="6312418" cy="36103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Rectangle 1"/>
          <p:cNvSpPr/>
          <p:nvPr/>
        </p:nvSpPr>
        <p:spPr>
          <a:xfrm>
            <a:off x="-1" y="120346"/>
            <a:ext cx="502170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 DEPARTMENTS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09195-BD6D-CB20-06AB-3E7FDB33CD86}"/>
              </a:ext>
            </a:extLst>
          </p:cNvPr>
          <p:cNvSpPr/>
          <p:nvPr/>
        </p:nvSpPr>
        <p:spPr>
          <a:xfrm>
            <a:off x="6787483" y="2151669"/>
            <a:ext cx="50340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Click 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 Departments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add new department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9FF72-1C19-B82B-1A49-5CB654C227EF}"/>
              </a:ext>
            </a:extLst>
          </p:cNvPr>
          <p:cNvSpPr txBox="1"/>
          <p:nvPr/>
        </p:nvSpPr>
        <p:spPr>
          <a:xfrm>
            <a:off x="1254808" y="3055213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61F78-E817-1AAB-F681-88EF212646D4}"/>
              </a:ext>
            </a:extLst>
          </p:cNvPr>
          <p:cNvSpPr txBox="1"/>
          <p:nvPr/>
        </p:nvSpPr>
        <p:spPr>
          <a:xfrm>
            <a:off x="2202191" y="1532198"/>
            <a:ext cx="661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01BA1D-14E2-D761-7204-BD3AAA320DFE}"/>
              </a:ext>
            </a:extLst>
          </p:cNvPr>
          <p:cNvSpPr/>
          <p:nvPr/>
        </p:nvSpPr>
        <p:spPr>
          <a:xfrm>
            <a:off x="475065" y="1009781"/>
            <a:ext cx="631241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Click 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Departments button</a:t>
            </a:r>
            <a:r>
              <a:rPr lang="en-GB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manage  departments.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D9E9F-670D-2859-5C7E-30C5A1A42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090" y="3262157"/>
            <a:ext cx="3724795" cy="22101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A27889-25C4-3D2B-7362-EF191661CB66}"/>
              </a:ext>
            </a:extLst>
          </p:cNvPr>
          <p:cNvSpPr txBox="1"/>
          <p:nvPr/>
        </p:nvSpPr>
        <p:spPr>
          <a:xfrm>
            <a:off x="9939614" y="3055213"/>
            <a:ext cx="661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21949A-4580-2824-519E-4E54D1152F70}"/>
              </a:ext>
            </a:extLst>
          </p:cNvPr>
          <p:cNvSpPr/>
          <p:nvPr/>
        </p:nvSpPr>
        <p:spPr>
          <a:xfrm>
            <a:off x="5800630" y="5613256"/>
            <a:ext cx="50340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3.Type 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name and 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en-US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avega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0880" y="1009214"/>
            <a:ext cx="2631490" cy="175432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84865" y="3081636"/>
            <a:ext cx="5022272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USERS PANEL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User’s Manual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4" name="drumroll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1FED5-E885-A353-4824-82C44728F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10" y="1930665"/>
            <a:ext cx="6312418" cy="36103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D4FF9-09B2-26AA-33C0-623C90670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578" y="3235684"/>
            <a:ext cx="3753374" cy="230537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AD7B46-9916-B1E0-D01F-082A84A7CE66}"/>
              </a:ext>
            </a:extLst>
          </p:cNvPr>
          <p:cNvSpPr/>
          <p:nvPr/>
        </p:nvSpPr>
        <p:spPr>
          <a:xfrm>
            <a:off x="6774990" y="2450853"/>
            <a:ext cx="631241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Click 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Edit button</a:t>
            </a:r>
            <a:r>
              <a:rPr lang="en-GB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edit department.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AD029-B0A1-F6E1-835B-0F90716AAD53}"/>
              </a:ext>
            </a:extLst>
          </p:cNvPr>
          <p:cNvSpPr txBox="1"/>
          <p:nvPr/>
        </p:nvSpPr>
        <p:spPr>
          <a:xfrm>
            <a:off x="5466921" y="2635519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49B49-F01D-8FE8-3D60-345107554D58}"/>
              </a:ext>
            </a:extLst>
          </p:cNvPr>
          <p:cNvSpPr txBox="1"/>
          <p:nvPr/>
        </p:nvSpPr>
        <p:spPr>
          <a:xfrm>
            <a:off x="10266395" y="3235684"/>
            <a:ext cx="86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22859-0538-0740-475C-442D25E96DE9}"/>
              </a:ext>
            </a:extLst>
          </p:cNvPr>
          <p:cNvSpPr/>
          <p:nvPr/>
        </p:nvSpPr>
        <p:spPr>
          <a:xfrm>
            <a:off x="7120328" y="5908911"/>
            <a:ext cx="50340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3.Type 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new 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name and 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en-US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FE9F1-0CB5-FB1C-D88F-096F2B14F5EC}"/>
              </a:ext>
            </a:extLst>
          </p:cNvPr>
          <p:cNvSpPr txBox="1"/>
          <p:nvPr/>
        </p:nvSpPr>
        <p:spPr>
          <a:xfrm>
            <a:off x="1407085" y="3235684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5991EC-3D8C-1054-674A-650634FD349A}"/>
              </a:ext>
            </a:extLst>
          </p:cNvPr>
          <p:cNvSpPr/>
          <p:nvPr/>
        </p:nvSpPr>
        <p:spPr>
          <a:xfrm>
            <a:off x="462572" y="1407310"/>
            <a:ext cx="631241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Departments button</a:t>
            </a:r>
            <a:r>
              <a:rPr lang="en-GB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manage  departments.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460C84-2A57-FE8F-17F0-E855059536F5}"/>
              </a:ext>
            </a:extLst>
          </p:cNvPr>
          <p:cNvSpPr/>
          <p:nvPr/>
        </p:nvSpPr>
        <p:spPr>
          <a:xfrm>
            <a:off x="-1" y="120346"/>
            <a:ext cx="502170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EDIT DEPARTMENTS</a:t>
            </a:r>
          </a:p>
        </p:txBody>
      </p:sp>
    </p:spTree>
    <p:extLst>
      <p:ext uri="{BB962C8B-B14F-4D97-AF65-F5344CB8AC3E}">
        <p14:creationId xmlns:p14="http://schemas.microsoft.com/office/powerpoint/2010/main" val="35895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0" y="1617678"/>
            <a:ext cx="11615699" cy="502114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Rectangle 1"/>
          <p:cNvSpPr/>
          <p:nvPr/>
        </p:nvSpPr>
        <p:spPr>
          <a:xfrm>
            <a:off x="-1982629" y="154612"/>
            <a:ext cx="782738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851900" y="1828800"/>
            <a:ext cx="2489200" cy="52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ACE16-B76C-CB7C-A579-A6CBEC9091D6}"/>
              </a:ext>
            </a:extLst>
          </p:cNvPr>
          <p:cNvSpPr/>
          <p:nvPr/>
        </p:nvSpPr>
        <p:spPr>
          <a:xfrm>
            <a:off x="449705" y="942058"/>
            <a:ext cx="383748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en-GB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87558-39A9-7477-C205-22956B7FBBC4}"/>
              </a:ext>
            </a:extLst>
          </p:cNvPr>
          <p:cNvSpPr txBox="1"/>
          <p:nvPr/>
        </p:nvSpPr>
        <p:spPr>
          <a:xfrm>
            <a:off x="1591544" y="4271652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0BE07E-1F03-0BEF-811B-0D850192410B}"/>
              </a:ext>
            </a:extLst>
          </p:cNvPr>
          <p:cNvSpPr/>
          <p:nvPr/>
        </p:nvSpPr>
        <p:spPr>
          <a:xfrm>
            <a:off x="4568064" y="899204"/>
            <a:ext cx="499565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.Type the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endParaRPr lang="en-US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C38B4-E3E1-3268-814F-A6E749F72C8A}"/>
              </a:ext>
            </a:extLst>
          </p:cNvPr>
          <p:cNvSpPr txBox="1"/>
          <p:nvPr/>
        </p:nvSpPr>
        <p:spPr>
          <a:xfrm>
            <a:off x="5086750" y="2105093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6A6C3-B49C-9CCD-F9D4-90A9624F126D}"/>
              </a:ext>
            </a:extLst>
          </p:cNvPr>
          <p:cNvSpPr/>
          <p:nvPr/>
        </p:nvSpPr>
        <p:spPr>
          <a:xfrm>
            <a:off x="5844758" y="5240322"/>
            <a:ext cx="58955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Select the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Departments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you want the notifications to be sent.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C882B-4DA1-4745-A916-8C08D92420C7}"/>
              </a:ext>
            </a:extLst>
          </p:cNvPr>
          <p:cNvSpPr txBox="1"/>
          <p:nvPr/>
        </p:nvSpPr>
        <p:spPr>
          <a:xfrm>
            <a:off x="9884940" y="1465278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3CD8B8-3A81-AD6D-37AC-FACB75266AE7}"/>
              </a:ext>
            </a:extLst>
          </p:cNvPr>
          <p:cNvSpPr/>
          <p:nvPr/>
        </p:nvSpPr>
        <p:spPr>
          <a:xfrm>
            <a:off x="910442" y="5270572"/>
            <a:ext cx="589551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 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button.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A3717B-E557-DFDA-DE30-7A2F41123383}"/>
              </a:ext>
            </a:extLst>
          </p:cNvPr>
          <p:cNvSpPr txBox="1"/>
          <p:nvPr/>
        </p:nvSpPr>
        <p:spPr>
          <a:xfrm>
            <a:off x="3938985" y="3600320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4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75DFA-F479-494C-1C83-3DA5762F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80" y="1599605"/>
            <a:ext cx="3972393" cy="25602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08" y="1445993"/>
            <a:ext cx="6002865" cy="39660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35BD51-8F3C-1552-E0FC-C7DEC08C3112}"/>
              </a:ext>
            </a:extLst>
          </p:cNvPr>
          <p:cNvSpPr/>
          <p:nvPr/>
        </p:nvSpPr>
        <p:spPr>
          <a:xfrm>
            <a:off x="0" y="4286879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Out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if you want to log out your account.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772B7-CBE7-E664-D83E-007BE7878CA7}"/>
              </a:ext>
            </a:extLst>
          </p:cNvPr>
          <p:cNvSpPr txBox="1"/>
          <p:nvPr/>
        </p:nvSpPr>
        <p:spPr>
          <a:xfrm>
            <a:off x="2423885" y="3086550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771EE3-E136-80C6-3BCB-B912B29F82D7}"/>
              </a:ext>
            </a:extLst>
          </p:cNvPr>
          <p:cNvSpPr txBox="1"/>
          <p:nvPr/>
        </p:nvSpPr>
        <p:spPr>
          <a:xfrm>
            <a:off x="6473365" y="4286879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6393C-35D6-7220-F556-216625A78615}"/>
              </a:ext>
            </a:extLst>
          </p:cNvPr>
          <p:cNvSpPr/>
          <p:nvPr/>
        </p:nvSpPr>
        <p:spPr>
          <a:xfrm>
            <a:off x="6240582" y="5607980"/>
            <a:ext cx="484777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Back to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page.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C7D04-CDE3-21B4-90EA-68312B3FB607}"/>
              </a:ext>
            </a:extLst>
          </p:cNvPr>
          <p:cNvSpPr txBox="1"/>
          <p:nvPr/>
        </p:nvSpPr>
        <p:spPr>
          <a:xfrm>
            <a:off x="494675" y="447796"/>
            <a:ext cx="39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LOG OUT</a:t>
            </a:r>
            <a:endParaRPr lang="en-P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4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mage result for avega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2059" y="1019140"/>
            <a:ext cx="2631490" cy="1754326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C5A109-5F75-2B19-8FD1-316E9E9D4388}"/>
              </a:ext>
            </a:extLst>
          </p:cNvPr>
          <p:cNvSpPr/>
          <p:nvPr/>
        </p:nvSpPr>
        <p:spPr>
          <a:xfrm>
            <a:off x="2772654" y="2929391"/>
            <a:ext cx="625030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MANAGER PANEL</a:t>
            </a:r>
          </a:p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User’s Manual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2" y="1161429"/>
            <a:ext cx="7313798" cy="43678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/>
          <p:cNvSpPr/>
          <p:nvPr/>
        </p:nvSpPr>
        <p:spPr>
          <a:xfrm>
            <a:off x="243140" y="1543203"/>
            <a:ext cx="4214528" cy="3289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the Attendance    Monitoring website.</a:t>
            </a:r>
          </a:p>
          <a:p>
            <a:pPr lvl="0">
              <a:lnSpc>
                <a:spcPct val="107000"/>
              </a:lnSpc>
            </a:pPr>
            <a:r>
              <a:rPr lang="en-PH" sz="2400" kern="1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http://tams.avegabros.local</a:t>
            </a:r>
            <a:endParaRPr lang="en-PH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 your </a:t>
            </a:r>
            <a:r>
              <a:rPr lang="en-PH" sz="24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 address and   password</a:t>
            </a:r>
            <a:r>
              <a:rPr lang="en-PH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respective fields.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the </a:t>
            </a:r>
            <a:r>
              <a:rPr lang="en-PH" sz="24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 </a:t>
            </a: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button.</a:t>
            </a:r>
          </a:p>
          <a:p>
            <a:pPr marL="457200" indent="-457200">
              <a:buFontTx/>
              <a:buChar char="-"/>
            </a:pP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22784" y="250818"/>
            <a:ext cx="15263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Login 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8925492" y="3824452"/>
            <a:ext cx="718349" cy="5119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/>
          <p:nvPr/>
        </p:nvSpPr>
        <p:spPr>
          <a:xfrm>
            <a:off x="9078397" y="4426441"/>
            <a:ext cx="2115120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here to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n-PH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50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EC0F2-EFC9-583C-58C6-0277D769A388}"/>
              </a:ext>
            </a:extLst>
          </p:cNvPr>
          <p:cNvCxnSpPr>
            <a:cxnSpLocks/>
          </p:cNvCxnSpPr>
          <p:nvPr/>
        </p:nvCxnSpPr>
        <p:spPr>
          <a:xfrm>
            <a:off x="2683255" y="5327637"/>
            <a:ext cx="77947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8650E9-62DF-041A-D02D-67745BE36AF2}"/>
              </a:ext>
            </a:extLst>
          </p:cNvPr>
          <p:cNvCxnSpPr>
            <a:cxnSpLocks/>
          </p:cNvCxnSpPr>
          <p:nvPr/>
        </p:nvCxnSpPr>
        <p:spPr>
          <a:xfrm>
            <a:off x="2187846" y="2229454"/>
            <a:ext cx="12748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63DF3-082E-2C60-99BE-21F124042A0E}"/>
              </a:ext>
            </a:extLst>
          </p:cNvPr>
          <p:cNvCxnSpPr>
            <a:cxnSpLocks/>
          </p:cNvCxnSpPr>
          <p:nvPr/>
        </p:nvCxnSpPr>
        <p:spPr>
          <a:xfrm>
            <a:off x="2472659" y="2844050"/>
            <a:ext cx="9900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8B0DC3-66C3-C10F-9B10-792C1B2E632B}"/>
              </a:ext>
            </a:extLst>
          </p:cNvPr>
          <p:cNvCxnSpPr>
            <a:cxnSpLocks/>
          </p:cNvCxnSpPr>
          <p:nvPr/>
        </p:nvCxnSpPr>
        <p:spPr>
          <a:xfrm>
            <a:off x="2472659" y="3429000"/>
            <a:ext cx="9368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070349-2A53-57F9-41FA-359C7A911646}"/>
              </a:ext>
            </a:extLst>
          </p:cNvPr>
          <p:cNvCxnSpPr>
            <a:cxnSpLocks/>
          </p:cNvCxnSpPr>
          <p:nvPr/>
        </p:nvCxnSpPr>
        <p:spPr>
          <a:xfrm>
            <a:off x="2472659" y="3968313"/>
            <a:ext cx="9368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FBA42C-F6AA-17AD-C6EA-B0DEC765CAEE}"/>
              </a:ext>
            </a:extLst>
          </p:cNvPr>
          <p:cNvCxnSpPr>
            <a:cxnSpLocks/>
          </p:cNvCxnSpPr>
          <p:nvPr/>
        </p:nvCxnSpPr>
        <p:spPr>
          <a:xfrm>
            <a:off x="2499257" y="4546116"/>
            <a:ext cx="9368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0CC158-F8A4-E55B-3D2B-1097C65CA2C6}"/>
              </a:ext>
            </a:extLst>
          </p:cNvPr>
          <p:cNvSpPr/>
          <p:nvPr/>
        </p:nvSpPr>
        <p:spPr>
          <a:xfrm>
            <a:off x="3436128" y="1952260"/>
            <a:ext cx="85765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 the number  of trainees and 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anage user accounts.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54787-EF27-2B5A-5DF5-F84658414F89}"/>
              </a:ext>
            </a:extLst>
          </p:cNvPr>
          <p:cNvSpPr/>
          <p:nvPr/>
        </p:nvSpPr>
        <p:spPr>
          <a:xfrm>
            <a:off x="3506591" y="3286611"/>
            <a:ext cx="536806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Monitor the trainees weekly reports.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E5625C-ADFA-3C5E-828B-990AF9A725F2}"/>
              </a:ext>
            </a:extLst>
          </p:cNvPr>
          <p:cNvSpPr/>
          <p:nvPr/>
        </p:nvSpPr>
        <p:spPr>
          <a:xfrm>
            <a:off x="3462728" y="2633923"/>
            <a:ext cx="554459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Monitor trainees attendance records.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0DE6B-D9B5-3550-F3E9-D0920EEFA84C}"/>
              </a:ext>
            </a:extLst>
          </p:cNvPr>
          <p:cNvSpPr/>
          <p:nvPr/>
        </p:nvSpPr>
        <p:spPr>
          <a:xfrm>
            <a:off x="3506591" y="3751039"/>
            <a:ext cx="392699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 trainees profiles.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D30406-3D95-F681-1F53-0BF1F3AC8EE4}"/>
              </a:ext>
            </a:extLst>
          </p:cNvPr>
          <p:cNvSpPr/>
          <p:nvPr/>
        </p:nvSpPr>
        <p:spPr>
          <a:xfrm>
            <a:off x="3506590" y="4326658"/>
            <a:ext cx="526869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 notification alert to the users.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D8C3B-BB12-95D2-58ED-4BDEC8916DF5}"/>
              </a:ext>
            </a:extLst>
          </p:cNvPr>
          <p:cNvSpPr txBox="1"/>
          <p:nvPr/>
        </p:nvSpPr>
        <p:spPr>
          <a:xfrm>
            <a:off x="2967693" y="441299"/>
            <a:ext cx="499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MANAGER NAVIGATION 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35617-2874-B7AF-D0F9-A33A7C64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26" y="911412"/>
            <a:ext cx="2181529" cy="52585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A4239A-B007-EC15-A5B7-3246AE0AD927}"/>
              </a:ext>
            </a:extLst>
          </p:cNvPr>
          <p:cNvSpPr/>
          <p:nvPr/>
        </p:nvSpPr>
        <p:spPr>
          <a:xfrm>
            <a:off x="3506590" y="5007781"/>
            <a:ext cx="291214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 credits.</a:t>
            </a:r>
          </a:p>
        </p:txBody>
      </p:sp>
    </p:spTree>
    <p:extLst>
      <p:ext uri="{BB962C8B-B14F-4D97-AF65-F5344CB8AC3E}">
        <p14:creationId xmlns:p14="http://schemas.microsoft.com/office/powerpoint/2010/main" val="326483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67E898-6923-A310-E42C-F804B1D07941}"/>
              </a:ext>
            </a:extLst>
          </p:cNvPr>
          <p:cNvSpPr txBox="1"/>
          <p:nvPr/>
        </p:nvSpPr>
        <p:spPr>
          <a:xfrm>
            <a:off x="520016" y="447285"/>
            <a:ext cx="555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MANAGERS ACCOUNT</a:t>
            </a:r>
            <a:endParaRPr lang="en-P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80C082-7123-30BF-DC75-08E004352E7C}"/>
              </a:ext>
            </a:extLst>
          </p:cNvPr>
          <p:cNvCxnSpPr>
            <a:cxnSpLocks/>
          </p:cNvCxnSpPr>
          <p:nvPr/>
        </p:nvCxnSpPr>
        <p:spPr>
          <a:xfrm flipV="1">
            <a:off x="4646125" y="2883643"/>
            <a:ext cx="1048887" cy="77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1336A-FB4C-1726-73E8-7FE97FD1861E}"/>
              </a:ext>
            </a:extLst>
          </p:cNvPr>
          <p:cNvCxnSpPr>
            <a:cxnSpLocks/>
          </p:cNvCxnSpPr>
          <p:nvPr/>
        </p:nvCxnSpPr>
        <p:spPr>
          <a:xfrm>
            <a:off x="4646126" y="3466142"/>
            <a:ext cx="10488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CEB3AE-3A55-4CE3-A016-2032935079BE}"/>
              </a:ext>
            </a:extLst>
          </p:cNvPr>
          <p:cNvCxnSpPr>
            <a:cxnSpLocks/>
          </p:cNvCxnSpPr>
          <p:nvPr/>
        </p:nvCxnSpPr>
        <p:spPr>
          <a:xfrm>
            <a:off x="4625811" y="4019926"/>
            <a:ext cx="10488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ADB92D-1434-89A4-D31F-3E82A852307D}"/>
              </a:ext>
            </a:extLst>
          </p:cNvPr>
          <p:cNvSpPr txBox="1"/>
          <p:nvPr/>
        </p:nvSpPr>
        <p:spPr>
          <a:xfrm>
            <a:off x="5775071" y="3234775"/>
            <a:ext cx="376337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update your password.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3400C-B5B9-7756-2962-F10C6FAC4416}"/>
              </a:ext>
            </a:extLst>
          </p:cNvPr>
          <p:cNvSpPr txBox="1"/>
          <p:nvPr/>
        </p:nvSpPr>
        <p:spPr>
          <a:xfrm>
            <a:off x="5730817" y="3752696"/>
            <a:ext cx="430965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securely exit your account.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58933-53C8-748D-F696-916761AA493A}"/>
              </a:ext>
            </a:extLst>
          </p:cNvPr>
          <p:cNvSpPr txBox="1"/>
          <p:nvPr/>
        </p:nvSpPr>
        <p:spPr>
          <a:xfrm>
            <a:off x="5730817" y="2628235"/>
            <a:ext cx="606673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Displays your email and account type.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AD9DD8-6698-9564-1D06-36C55A54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16" y="2001812"/>
            <a:ext cx="4126110" cy="246592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0683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109DD-0D81-0561-494B-811A62FC9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2" t="2648" r="10131"/>
          <a:stretch/>
        </p:blipFill>
        <p:spPr>
          <a:xfrm>
            <a:off x="509665" y="2398426"/>
            <a:ext cx="3147935" cy="22732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826" t="1260" r="2674" b="1"/>
          <a:stretch/>
        </p:blipFill>
        <p:spPr>
          <a:xfrm>
            <a:off x="3911800" y="2758967"/>
            <a:ext cx="3703663" cy="27560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0" r="9646" b="42857"/>
          <a:stretch>
            <a:fillRect/>
          </a:stretch>
        </p:blipFill>
        <p:spPr>
          <a:xfrm>
            <a:off x="7854883" y="3739439"/>
            <a:ext cx="4124901" cy="27912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F29837-7B48-6E5D-460A-95A38E689503}"/>
              </a:ext>
            </a:extLst>
          </p:cNvPr>
          <p:cNvSpPr txBox="1"/>
          <p:nvPr/>
        </p:nvSpPr>
        <p:spPr>
          <a:xfrm>
            <a:off x="2213916" y="3114333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7956B-C292-5CFB-6B44-4808C4D23166}"/>
              </a:ext>
            </a:extLst>
          </p:cNvPr>
          <p:cNvSpPr/>
          <p:nvPr/>
        </p:nvSpPr>
        <p:spPr>
          <a:xfrm>
            <a:off x="-119743" y="1054352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PH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Password</a:t>
            </a:r>
            <a:r>
              <a:rPr lang="en-PH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if you want to change your password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A9748-598A-24E3-CCB5-9B8F775F11AC}"/>
              </a:ext>
            </a:extLst>
          </p:cNvPr>
          <p:cNvSpPr/>
          <p:nvPr/>
        </p:nvSpPr>
        <p:spPr>
          <a:xfrm>
            <a:off x="3747860" y="1727047"/>
            <a:ext cx="484777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PH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Enter your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password</a:t>
            </a:r>
            <a:r>
              <a:rPr lang="en-PH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password</a:t>
            </a:r>
            <a:r>
              <a:rPr lang="en-PH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password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button</a:t>
            </a:r>
            <a:r>
              <a:rPr 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9B624-69E2-F9BD-EFC2-53E51FBDCE6F}"/>
              </a:ext>
            </a:extLst>
          </p:cNvPr>
          <p:cNvSpPr/>
          <p:nvPr/>
        </p:nvSpPr>
        <p:spPr>
          <a:xfrm>
            <a:off x="7615463" y="2723776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PH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You will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 an email after changing your password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CE9E6-00CB-C179-F5AB-C3188922538D}"/>
              </a:ext>
            </a:extLst>
          </p:cNvPr>
          <p:cNvSpPr txBox="1"/>
          <p:nvPr/>
        </p:nvSpPr>
        <p:spPr>
          <a:xfrm>
            <a:off x="4151220" y="4314662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3C708-3B8A-6011-B69F-A6BC65B1F202}"/>
              </a:ext>
            </a:extLst>
          </p:cNvPr>
          <p:cNvSpPr txBox="1"/>
          <p:nvPr/>
        </p:nvSpPr>
        <p:spPr>
          <a:xfrm>
            <a:off x="11404525" y="491482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C93D6-5288-5AFC-EEA2-FC0FA504C7B2}"/>
              </a:ext>
            </a:extLst>
          </p:cNvPr>
          <p:cNvSpPr txBox="1"/>
          <p:nvPr/>
        </p:nvSpPr>
        <p:spPr>
          <a:xfrm>
            <a:off x="509665" y="228561"/>
            <a:ext cx="6206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CHANGE PASSWORD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FFC85-6B56-73C2-0F21-411051697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t="30269" r="2346"/>
          <a:stretch/>
        </p:blipFill>
        <p:spPr>
          <a:xfrm>
            <a:off x="655297" y="2192731"/>
            <a:ext cx="7435122" cy="35063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A0C85-BCEB-57C9-88A4-865DC8FB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982" y="4110813"/>
            <a:ext cx="2583721" cy="14257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E46308-8FC1-CF0E-C305-40784F647925}"/>
              </a:ext>
            </a:extLst>
          </p:cNvPr>
          <p:cNvSpPr txBox="1"/>
          <p:nvPr/>
        </p:nvSpPr>
        <p:spPr>
          <a:xfrm>
            <a:off x="5863744" y="5898861"/>
            <a:ext cx="372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Once the account is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deactivated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user can’t login.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C9192-73A6-3FA3-FE5F-BD6D4CDCD138}"/>
              </a:ext>
            </a:extLst>
          </p:cNvPr>
          <p:cNvSpPr txBox="1"/>
          <p:nvPr/>
        </p:nvSpPr>
        <p:spPr>
          <a:xfrm>
            <a:off x="307076" y="1346650"/>
            <a:ext cx="406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1.Click status to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Deactivate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P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AFAB0A-09ED-7007-F736-1C2B56016574}"/>
              </a:ext>
            </a:extLst>
          </p:cNvPr>
          <p:cNvSpPr txBox="1"/>
          <p:nvPr/>
        </p:nvSpPr>
        <p:spPr>
          <a:xfrm>
            <a:off x="7365481" y="2056933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70EC5-8D4E-79CE-F3C3-0C0692A706A6}"/>
              </a:ext>
            </a:extLst>
          </p:cNvPr>
          <p:cNvSpPr txBox="1"/>
          <p:nvPr/>
        </p:nvSpPr>
        <p:spPr>
          <a:xfrm>
            <a:off x="10811765" y="3148371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C773C-E510-4032-4464-5F643F253B07}"/>
              </a:ext>
            </a:extLst>
          </p:cNvPr>
          <p:cNvSpPr txBox="1"/>
          <p:nvPr/>
        </p:nvSpPr>
        <p:spPr>
          <a:xfrm>
            <a:off x="307076" y="110351"/>
            <a:ext cx="857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ACTIVATE AND DEACTIVATE ACCOUNTS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16E551-CA76-6318-0DEF-1FB0B406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9" y="1804338"/>
            <a:ext cx="11662347" cy="466033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C42373-1EB9-27F9-4586-0652545D2A34}"/>
              </a:ext>
            </a:extLst>
          </p:cNvPr>
          <p:cNvSpPr/>
          <p:nvPr/>
        </p:nvSpPr>
        <p:spPr>
          <a:xfrm>
            <a:off x="-71815" y="1071814"/>
            <a:ext cx="615274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1.Click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attendance record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access details of trainee attendance.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1943E-8C02-57B8-64BB-F5AE8A88B673}"/>
              </a:ext>
            </a:extLst>
          </p:cNvPr>
          <p:cNvSpPr/>
          <p:nvPr/>
        </p:nvSpPr>
        <p:spPr>
          <a:xfrm>
            <a:off x="7579442" y="762356"/>
            <a:ext cx="3511951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2.Select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to choose specific date and department.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6CC212-4176-7FF9-C10A-FE470090AA56}"/>
              </a:ext>
            </a:extLst>
          </p:cNvPr>
          <p:cNvSpPr/>
          <p:nvPr/>
        </p:nvSpPr>
        <p:spPr>
          <a:xfrm>
            <a:off x="8690053" y="3493301"/>
            <a:ext cx="240134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wish to reset, click the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r>
              <a:rPr lang="en-GB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B49327-D525-72F3-E25F-64F4BBD6E3B8}"/>
              </a:ext>
            </a:extLst>
          </p:cNvPr>
          <p:cNvSpPr txBox="1"/>
          <p:nvPr/>
        </p:nvSpPr>
        <p:spPr>
          <a:xfrm>
            <a:off x="462380" y="123025"/>
            <a:ext cx="549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ATTENDANCE RECORD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BA293-C20A-666B-15EC-F76BC2B6C1C0}"/>
              </a:ext>
            </a:extLst>
          </p:cNvPr>
          <p:cNvSpPr txBox="1"/>
          <p:nvPr/>
        </p:nvSpPr>
        <p:spPr>
          <a:xfrm>
            <a:off x="1493175" y="2686122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5942C-A7E8-4896-7619-D1CE2FC5AEDF}"/>
              </a:ext>
            </a:extLst>
          </p:cNvPr>
          <p:cNvSpPr txBox="1"/>
          <p:nvPr/>
        </p:nvSpPr>
        <p:spPr>
          <a:xfrm>
            <a:off x="7579442" y="2228671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35B9B0-56B5-93CF-EC17-22AE9EBD036C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 flipV="1">
            <a:off x="9148688" y="2960863"/>
            <a:ext cx="373457" cy="495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2" y="1161429"/>
            <a:ext cx="7313798" cy="43678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/>
          <p:cNvSpPr/>
          <p:nvPr/>
        </p:nvSpPr>
        <p:spPr>
          <a:xfrm>
            <a:off x="243140" y="1543203"/>
            <a:ext cx="4214528" cy="37504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the Attendance    Monitoring website.</a:t>
            </a:r>
          </a:p>
          <a:p>
            <a:pPr marL="342900" lvl="0" indent="-342900">
              <a:lnSpc>
                <a:spcPct val="107000"/>
              </a:lnSpc>
              <a:buAutoNum type="arabicPeriod"/>
            </a:pPr>
            <a:endParaRPr lang="en-PH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PH" sz="2400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400" kern="1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http://tams.avegabros.local</a:t>
            </a:r>
            <a:endParaRPr lang="en-PH" sz="2400" kern="1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endParaRPr lang="en-PH" sz="1400" kern="1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 your </a:t>
            </a:r>
            <a:r>
              <a:rPr lang="en-PH" sz="24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 address and   password</a:t>
            </a:r>
            <a:r>
              <a:rPr lang="en-PH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respective fields.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the </a:t>
            </a:r>
            <a:r>
              <a:rPr lang="en-PH" sz="24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 </a:t>
            </a:r>
            <a:r>
              <a:rPr lang="en-P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button.</a:t>
            </a:r>
          </a:p>
          <a:p>
            <a:pPr marL="457200" indent="-457200">
              <a:buFontTx/>
              <a:buChar char="-"/>
            </a:pP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22784" y="250818"/>
            <a:ext cx="15263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Login 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 flipV="1">
            <a:off x="9287436" y="3818965"/>
            <a:ext cx="448235" cy="847149"/>
          </a:xfrm>
          <a:prstGeom prst="straightConnector1">
            <a:avLst/>
          </a:prstGeom>
          <a:ln w="76200">
            <a:solidFill>
              <a:srgbClr val="FFFF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/>
          <p:nvPr/>
        </p:nvSpPr>
        <p:spPr>
          <a:xfrm>
            <a:off x="8852455" y="4666114"/>
            <a:ext cx="2461004" cy="3693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here to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n-PH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E44E04-7977-FF94-E099-2C85121B4A06}"/>
              </a:ext>
            </a:extLst>
          </p:cNvPr>
          <p:cNvSpPr/>
          <p:nvPr/>
        </p:nvSpPr>
        <p:spPr>
          <a:xfrm>
            <a:off x="143909" y="243387"/>
            <a:ext cx="886517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3.Select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export to excel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generate the attendance report in excel format.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DB6D3C-100C-C2A7-0AD8-E1DD418BD388}"/>
              </a:ext>
            </a:extLst>
          </p:cNvPr>
          <p:cNvCxnSpPr/>
          <p:nvPr/>
        </p:nvCxnSpPr>
        <p:spPr>
          <a:xfrm flipV="1">
            <a:off x="1243785" y="2455161"/>
            <a:ext cx="0" cy="384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0DFF8E7-2C99-49D4-D0CF-97D6EEE035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-725" t="13470" r="1695" b="-6787"/>
          <a:stretch/>
        </p:blipFill>
        <p:spPr>
          <a:xfrm>
            <a:off x="429249" y="875104"/>
            <a:ext cx="10243748" cy="28613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4E717-611C-186F-3DE6-4200B5448279}"/>
              </a:ext>
            </a:extLst>
          </p:cNvPr>
          <p:cNvSpPr txBox="1"/>
          <p:nvPr/>
        </p:nvSpPr>
        <p:spPr>
          <a:xfrm>
            <a:off x="304873" y="1238911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3D69A-3C71-9D69-4CC0-CC61C3AE5F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4873" y="3998872"/>
            <a:ext cx="11810365" cy="23103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B22B5-390E-0238-77B6-36B46B853E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94753" y="3998872"/>
            <a:ext cx="5251856" cy="36933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Here’s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 example when exporting to Excel.</a:t>
            </a:r>
          </a:p>
        </p:txBody>
      </p:sp>
    </p:spTree>
    <p:extLst>
      <p:ext uri="{BB962C8B-B14F-4D97-AF65-F5344CB8AC3E}">
        <p14:creationId xmlns:p14="http://schemas.microsoft.com/office/powerpoint/2010/main" val="29581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4A6995-9176-D93C-AAD9-B4ED675B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95" y="2473249"/>
            <a:ext cx="7817864" cy="38532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0F5620D1-CEDF-7E36-D901-9DA6B5339DD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866065" y="1640766"/>
            <a:ext cx="4074094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Here is an example you will see when you print  the </a:t>
            </a:r>
            <a:r>
              <a:rPr lang="en-PH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en-P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page.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832CB-9CE2-BD96-ED96-BCB23466C5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t="3485" r="65509"/>
          <a:stretch/>
        </p:blipFill>
        <p:spPr>
          <a:xfrm>
            <a:off x="251841" y="993519"/>
            <a:ext cx="3567824" cy="29594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660464-E2A6-6F46-CD15-5A55CEE3068A}"/>
              </a:ext>
            </a:extLst>
          </p:cNvPr>
          <p:cNvSpPr/>
          <p:nvPr/>
        </p:nvSpPr>
        <p:spPr>
          <a:xfrm>
            <a:off x="203871" y="408278"/>
            <a:ext cx="6556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4.Select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print current page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 generate a printable report.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46606-0EBA-17A6-E2A4-154A38AFE0F3}"/>
              </a:ext>
            </a:extLst>
          </p:cNvPr>
          <p:cNvSpPr txBox="1"/>
          <p:nvPr/>
        </p:nvSpPr>
        <p:spPr>
          <a:xfrm>
            <a:off x="3347983" y="1686933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4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00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0D0A12-0CDF-1C50-E6D5-1C6F69BD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4" y="1276098"/>
            <a:ext cx="11167672" cy="44984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/>
          <p:cNvSpPr/>
          <p:nvPr/>
        </p:nvSpPr>
        <p:spPr>
          <a:xfrm>
            <a:off x="-60961" y="584839"/>
            <a:ext cx="66725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weekly reports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button to view trainees responses.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1379" y="5942625"/>
            <a:ext cx="3640514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Click 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view button to view the trainees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8096B-9361-A595-5C02-AE62BB5D2BCF}"/>
              </a:ext>
            </a:extLst>
          </p:cNvPr>
          <p:cNvSpPr txBox="1"/>
          <p:nvPr/>
        </p:nvSpPr>
        <p:spPr>
          <a:xfrm>
            <a:off x="316042" y="53336"/>
            <a:ext cx="446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WEEKLY REPORTS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173A7-C437-BABB-5FB2-EF2208A7A1AE}"/>
              </a:ext>
            </a:extLst>
          </p:cNvPr>
          <p:cNvSpPr txBox="1"/>
          <p:nvPr/>
        </p:nvSpPr>
        <p:spPr>
          <a:xfrm>
            <a:off x="1802794" y="2228671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7768F-646E-FCBF-CB1D-BEC3F5E3F82C}"/>
              </a:ext>
            </a:extLst>
          </p:cNvPr>
          <p:cNvSpPr txBox="1"/>
          <p:nvPr/>
        </p:nvSpPr>
        <p:spPr>
          <a:xfrm>
            <a:off x="10497463" y="1775323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98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4E978-6AF3-88DE-7CA2-2E5DF1BB8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9" r="2928" b="-1366"/>
          <a:stretch/>
        </p:blipFill>
        <p:spPr>
          <a:xfrm>
            <a:off x="866594" y="1147608"/>
            <a:ext cx="10458812" cy="292136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162FA-B8AB-917F-F1B5-7B76717289AD}"/>
              </a:ext>
            </a:extLst>
          </p:cNvPr>
          <p:cNvSpPr txBox="1"/>
          <p:nvPr/>
        </p:nvSpPr>
        <p:spPr>
          <a:xfrm>
            <a:off x="10292348" y="2179685"/>
            <a:ext cx="65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8B136-366E-2AFB-71D0-6CF7A2920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52" y="4249710"/>
            <a:ext cx="8392696" cy="23684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16D1F3-0757-EE81-A8EB-553126F38683}"/>
              </a:ext>
            </a:extLst>
          </p:cNvPr>
          <p:cNvSpPr/>
          <p:nvPr/>
        </p:nvSpPr>
        <p:spPr>
          <a:xfrm>
            <a:off x="203871" y="408278"/>
            <a:ext cx="6556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Click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view button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view trainees response.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134AD7-77A0-B02D-F012-0E61DFDDE7C5}"/>
              </a:ext>
            </a:extLst>
          </p:cNvPr>
          <p:cNvSpPr/>
          <p:nvPr/>
        </p:nvSpPr>
        <p:spPr>
          <a:xfrm>
            <a:off x="5640823" y="4572160"/>
            <a:ext cx="3791176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Trainee’s Response</a:t>
            </a:r>
          </a:p>
        </p:txBody>
      </p:sp>
    </p:spTree>
    <p:extLst>
      <p:ext uri="{BB962C8B-B14F-4D97-AF65-F5344CB8AC3E}">
        <p14:creationId xmlns:p14="http://schemas.microsoft.com/office/powerpoint/2010/main" val="384593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BDBE91-4F9B-5455-B022-AB218236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561027"/>
            <a:ext cx="11903528" cy="448838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Rectangle 1"/>
          <p:cNvSpPr/>
          <p:nvPr/>
        </p:nvSpPr>
        <p:spPr>
          <a:xfrm>
            <a:off x="0" y="903589"/>
            <a:ext cx="70072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Trainees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manage and track progress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8015602" y="763483"/>
            <a:ext cx="3381061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2.Click here to view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  <a:r>
              <a:rPr lang="en-US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8F6E5-D0BB-B692-B1A4-AB914B212681}"/>
              </a:ext>
            </a:extLst>
          </p:cNvPr>
          <p:cNvSpPr txBox="1"/>
          <p:nvPr/>
        </p:nvSpPr>
        <p:spPr>
          <a:xfrm>
            <a:off x="384754" y="328858"/>
            <a:ext cx="4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TRAINEES PROFILE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789D5-C6E3-7A99-FE15-E05CB6698BA6}"/>
              </a:ext>
            </a:extLst>
          </p:cNvPr>
          <p:cNvSpPr txBox="1"/>
          <p:nvPr/>
        </p:nvSpPr>
        <p:spPr>
          <a:xfrm>
            <a:off x="1542248" y="3205052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C5EA3-E9E6-536E-5626-C8E678691A3D}"/>
              </a:ext>
            </a:extLst>
          </p:cNvPr>
          <p:cNvSpPr txBox="1"/>
          <p:nvPr/>
        </p:nvSpPr>
        <p:spPr>
          <a:xfrm>
            <a:off x="10335212" y="2828835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3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F6609-6253-5590-8833-4BAFF6A3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122" y="973842"/>
            <a:ext cx="4686954" cy="569514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TextBox 8"/>
          <p:cNvSpPr txBox="1"/>
          <p:nvPr/>
        </p:nvSpPr>
        <p:spPr>
          <a:xfrm>
            <a:off x="1236660" y="189012"/>
            <a:ext cx="456453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Profile Information (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View Only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C54498-597B-6FEC-1F19-0833CC37D299}"/>
              </a:ext>
            </a:extLst>
          </p:cNvPr>
          <p:cNvSpPr txBox="1"/>
          <p:nvPr/>
        </p:nvSpPr>
        <p:spPr>
          <a:xfrm>
            <a:off x="3986122" y="973842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41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0E5B08-6B43-A7EB-C842-1730439A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54" y="1919897"/>
            <a:ext cx="11418040" cy="38119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B1CA26-9268-2590-68C3-6764EC137044}"/>
              </a:ext>
            </a:extLst>
          </p:cNvPr>
          <p:cNvSpPr/>
          <p:nvPr/>
        </p:nvSpPr>
        <p:spPr>
          <a:xfrm>
            <a:off x="-106254" y="1155155"/>
            <a:ext cx="70072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Trainees</a:t>
            </a:r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manage and track progress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098BE-3FD4-398B-0E0F-68AFD3163721}"/>
              </a:ext>
            </a:extLst>
          </p:cNvPr>
          <p:cNvSpPr/>
          <p:nvPr/>
        </p:nvSpPr>
        <p:spPr>
          <a:xfrm>
            <a:off x="8015602" y="1237862"/>
            <a:ext cx="3381061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2.Click here to view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attendance  records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96E98-C636-2570-4F22-76001F97F174}"/>
              </a:ext>
            </a:extLst>
          </p:cNvPr>
          <p:cNvSpPr txBox="1"/>
          <p:nvPr/>
        </p:nvSpPr>
        <p:spPr>
          <a:xfrm>
            <a:off x="384754" y="328858"/>
            <a:ext cx="5131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TRAINEES ATTENDANCE</a:t>
            </a:r>
            <a:endParaRPr lang="en-PH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F7717-C699-76E8-4289-24E38C6C0501}"/>
              </a:ext>
            </a:extLst>
          </p:cNvPr>
          <p:cNvSpPr txBox="1"/>
          <p:nvPr/>
        </p:nvSpPr>
        <p:spPr>
          <a:xfrm>
            <a:off x="1481422" y="3289913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4D186-725F-25DC-A069-677D41366681}"/>
              </a:ext>
            </a:extLst>
          </p:cNvPr>
          <p:cNvSpPr txBox="1"/>
          <p:nvPr/>
        </p:nvSpPr>
        <p:spPr>
          <a:xfrm>
            <a:off x="11385557" y="2828835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77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208CE9-6434-C93A-3D4B-F8ABE57B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1004549"/>
            <a:ext cx="9564435" cy="484890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204D8C5-BE8C-F0BD-36E5-067277C46029}"/>
              </a:ext>
            </a:extLst>
          </p:cNvPr>
          <p:cNvSpPr txBox="1"/>
          <p:nvPr/>
        </p:nvSpPr>
        <p:spPr>
          <a:xfrm>
            <a:off x="1086758" y="248973"/>
            <a:ext cx="281577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Attendance Records</a:t>
            </a:r>
          </a:p>
        </p:txBody>
      </p:sp>
    </p:spTree>
    <p:extLst>
      <p:ext uri="{BB962C8B-B14F-4D97-AF65-F5344CB8AC3E}">
        <p14:creationId xmlns:p14="http://schemas.microsoft.com/office/powerpoint/2010/main" val="5428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D3D599-B029-62DE-BCE3-A52FC162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3" y="1190736"/>
            <a:ext cx="10480801" cy="43709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Rectangle 1"/>
          <p:cNvSpPr/>
          <p:nvPr/>
        </p:nvSpPr>
        <p:spPr>
          <a:xfrm>
            <a:off x="-1982629" y="154612"/>
            <a:ext cx="782738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8851900" y="1828800"/>
            <a:ext cx="2489200" cy="52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ACE16-B76C-CB7C-A579-A6CBEC9091D6}"/>
              </a:ext>
            </a:extLst>
          </p:cNvPr>
          <p:cNvSpPr/>
          <p:nvPr/>
        </p:nvSpPr>
        <p:spPr>
          <a:xfrm>
            <a:off x="1158487" y="658267"/>
            <a:ext cx="383748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en-GB" dirty="0"/>
              <a:t>Click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Notifications</a:t>
            </a:r>
            <a:r>
              <a:rPr lang="en-GB" dirty="0"/>
              <a:t>.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87558-39A9-7477-C205-22956B7FBBC4}"/>
              </a:ext>
            </a:extLst>
          </p:cNvPr>
          <p:cNvSpPr txBox="1"/>
          <p:nvPr/>
        </p:nvSpPr>
        <p:spPr>
          <a:xfrm>
            <a:off x="1755524" y="3195787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0BE07E-1F03-0BEF-811B-0D850192410B}"/>
              </a:ext>
            </a:extLst>
          </p:cNvPr>
          <p:cNvSpPr/>
          <p:nvPr/>
        </p:nvSpPr>
        <p:spPr>
          <a:xfrm>
            <a:off x="5582965" y="581323"/>
            <a:ext cx="499565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GB" sz="1600" dirty="0"/>
              <a:t>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Type the </a:t>
            </a:r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endParaRPr lang="en-US" sz="16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C38B4-E3E1-3268-814F-A6E749F72C8A}"/>
              </a:ext>
            </a:extLst>
          </p:cNvPr>
          <p:cNvSpPr txBox="1"/>
          <p:nvPr/>
        </p:nvSpPr>
        <p:spPr>
          <a:xfrm>
            <a:off x="3735193" y="1504580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3CD8B8-3A81-AD6D-37AC-FACB75266AE7}"/>
              </a:ext>
            </a:extLst>
          </p:cNvPr>
          <p:cNvSpPr/>
          <p:nvPr/>
        </p:nvSpPr>
        <p:spPr>
          <a:xfrm>
            <a:off x="787436" y="5667401"/>
            <a:ext cx="589551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Click </a:t>
            </a: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button.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A3717B-E557-DFDA-DE30-7A2F41123383}"/>
              </a:ext>
            </a:extLst>
          </p:cNvPr>
          <p:cNvSpPr txBox="1"/>
          <p:nvPr/>
        </p:nvSpPr>
        <p:spPr>
          <a:xfrm>
            <a:off x="3077228" y="3184795"/>
            <a:ext cx="62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3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92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223CE4-556E-1D74-93F7-E386E0311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1" t="3639" r="2573"/>
          <a:stretch/>
        </p:blipFill>
        <p:spPr>
          <a:xfrm>
            <a:off x="510554" y="1394085"/>
            <a:ext cx="2638269" cy="25924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36" y="709406"/>
            <a:ext cx="6002865" cy="39660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35BD51-8F3C-1552-E0FC-C7DEC08C3112}"/>
              </a:ext>
            </a:extLst>
          </p:cNvPr>
          <p:cNvSpPr/>
          <p:nvPr/>
        </p:nvSpPr>
        <p:spPr>
          <a:xfrm>
            <a:off x="0" y="4286879"/>
            <a:ext cx="48477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Out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if you want to log out your account.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772B7-CBE7-E664-D83E-007BE7878CA7}"/>
              </a:ext>
            </a:extLst>
          </p:cNvPr>
          <p:cNvSpPr txBox="1"/>
          <p:nvPr/>
        </p:nvSpPr>
        <p:spPr>
          <a:xfrm>
            <a:off x="1344593" y="2936386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771EE3-E136-80C6-3BCB-B912B29F82D7}"/>
              </a:ext>
            </a:extLst>
          </p:cNvPr>
          <p:cNvSpPr txBox="1"/>
          <p:nvPr/>
        </p:nvSpPr>
        <p:spPr>
          <a:xfrm>
            <a:off x="6435459" y="2936385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srgbClr val="00B050"/>
                </a:solidFill>
                <a:latin typeface="Calisto MT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6393C-35D6-7220-F556-216625A78615}"/>
              </a:ext>
            </a:extLst>
          </p:cNvPr>
          <p:cNvSpPr/>
          <p:nvPr/>
        </p:nvSpPr>
        <p:spPr>
          <a:xfrm>
            <a:off x="6096000" y="4994765"/>
            <a:ext cx="484777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Back to </a:t>
            </a:r>
            <a:r>
              <a:rPr lang="en-PH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 </a:t>
            </a:r>
            <a:r>
              <a:rPr lang="en-PH" sz="2000" dirty="0">
                <a:latin typeface="Arial" panose="020B0604020202020204" pitchFamily="34" charset="0"/>
                <a:cs typeface="Arial" panose="020B0604020202020204" pitchFamily="34" charset="0"/>
              </a:rPr>
              <a:t>page.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C7D04-CDE3-21B4-90EA-68312B3FB607}"/>
              </a:ext>
            </a:extLst>
          </p:cNvPr>
          <p:cNvSpPr txBox="1"/>
          <p:nvPr/>
        </p:nvSpPr>
        <p:spPr>
          <a:xfrm>
            <a:off x="494675" y="447796"/>
            <a:ext cx="397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LOG OUT</a:t>
            </a:r>
            <a:endParaRPr lang="en-PH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5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42B6229-746E-037D-E042-3E8632FA9DF0}"/>
              </a:ext>
            </a:extLst>
          </p:cNvPr>
          <p:cNvSpPr/>
          <p:nvPr/>
        </p:nvSpPr>
        <p:spPr>
          <a:xfrm>
            <a:off x="4562247" y="2204717"/>
            <a:ext cx="636582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Provides an overview of the current progress.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1D23E4-69C9-C664-00DD-71C9C4BA04B7}"/>
              </a:ext>
            </a:extLst>
          </p:cNvPr>
          <p:cNvCxnSpPr>
            <a:cxnSpLocks/>
          </p:cNvCxnSpPr>
          <p:nvPr/>
        </p:nvCxnSpPr>
        <p:spPr>
          <a:xfrm>
            <a:off x="2025988" y="2720558"/>
            <a:ext cx="936871" cy="0"/>
          </a:xfrm>
          <a:prstGeom prst="straightConnector1">
            <a:avLst/>
          </a:prstGeom>
          <a:noFill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42AFAD-A220-A1E3-2E28-B6BCD5AB7986}"/>
              </a:ext>
            </a:extLst>
          </p:cNvPr>
          <p:cNvSpPr/>
          <p:nvPr/>
        </p:nvSpPr>
        <p:spPr>
          <a:xfrm>
            <a:off x="4562247" y="2838518"/>
            <a:ext cx="672972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Manages your weekly reports and submissions.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C2E22E-37AB-85B0-1B1D-3F8BDC353A2A}"/>
              </a:ext>
            </a:extLst>
          </p:cNvPr>
          <p:cNvSpPr/>
          <p:nvPr/>
        </p:nvSpPr>
        <p:spPr>
          <a:xfrm>
            <a:off x="4562246" y="3397744"/>
            <a:ext cx="672972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Tracks your attendance and time spent working.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2CB8AF-9B42-9AAC-659E-9E7E89A9F5F0}"/>
              </a:ext>
            </a:extLst>
          </p:cNvPr>
          <p:cNvSpPr/>
          <p:nvPr/>
        </p:nvSpPr>
        <p:spPr>
          <a:xfrm>
            <a:off x="785103" y="131991"/>
            <a:ext cx="46153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TRAINEE NAVIGATION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5EB7D9-AA70-DFDB-70B6-52EDD4ED308C}"/>
              </a:ext>
            </a:extLst>
          </p:cNvPr>
          <p:cNvCxnSpPr>
            <a:cxnSpLocks/>
          </p:cNvCxnSpPr>
          <p:nvPr/>
        </p:nvCxnSpPr>
        <p:spPr>
          <a:xfrm>
            <a:off x="3625375" y="2436759"/>
            <a:ext cx="9368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0BEACB-D5B1-5DCD-CCA9-15D4C7491C53}"/>
              </a:ext>
            </a:extLst>
          </p:cNvPr>
          <p:cNvCxnSpPr>
            <a:cxnSpLocks/>
          </p:cNvCxnSpPr>
          <p:nvPr/>
        </p:nvCxnSpPr>
        <p:spPr>
          <a:xfrm>
            <a:off x="3737174" y="4726937"/>
            <a:ext cx="9368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1CD32F2-3444-9A80-01FB-4617FCD45436}"/>
              </a:ext>
            </a:extLst>
          </p:cNvPr>
          <p:cNvSpPr/>
          <p:nvPr/>
        </p:nvSpPr>
        <p:spPr>
          <a:xfrm>
            <a:off x="4674045" y="4496104"/>
            <a:ext cx="273200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Developer credits.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DCF24D-FE1C-23EA-83A7-81B0D4750A0F}"/>
              </a:ext>
            </a:extLst>
          </p:cNvPr>
          <p:cNvCxnSpPr>
            <a:cxnSpLocks/>
          </p:cNvCxnSpPr>
          <p:nvPr/>
        </p:nvCxnSpPr>
        <p:spPr>
          <a:xfrm>
            <a:off x="3638600" y="3108668"/>
            <a:ext cx="9368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AEF671-99A9-0315-B5E9-11308961931B}"/>
              </a:ext>
            </a:extLst>
          </p:cNvPr>
          <p:cNvCxnSpPr>
            <a:cxnSpLocks/>
          </p:cNvCxnSpPr>
          <p:nvPr/>
        </p:nvCxnSpPr>
        <p:spPr>
          <a:xfrm>
            <a:off x="3638600" y="3656680"/>
            <a:ext cx="9368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0AC864-9E1B-36F3-E2EB-4D6E10D9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8" y="838094"/>
            <a:ext cx="3479429" cy="50870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5561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B13112-CE3B-7D72-A589-8BA0E934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89" y="899410"/>
            <a:ext cx="7000406" cy="56962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E1469-06DA-0C97-00E9-B7ACCBC26BCF}"/>
              </a:ext>
            </a:extLst>
          </p:cNvPr>
          <p:cNvSpPr txBox="1"/>
          <p:nvPr/>
        </p:nvSpPr>
        <p:spPr>
          <a:xfrm>
            <a:off x="299804" y="0"/>
            <a:ext cx="461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Developer Credits</a:t>
            </a:r>
            <a:endParaRPr lang="en-PH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35460" y="2967335"/>
            <a:ext cx="4921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!!!!!!!</a:t>
            </a:r>
            <a:endParaRPr lang="en-US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airplane"/>
        <p:sndAc>
          <p:stSnd>
            <p:snd r:embed="rId2" name="whoosh.wav"/>
          </p:stSnd>
        </p:sndAc>
      </p:transition>
    </mc:Choice>
    <mc:Fallback xmlns="">
      <p:transition spd="slow">
        <p:fade/>
        <p:sndAc>
          <p:stSnd>
            <p:snd r:embed="rId3" name="whoosh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C75A4DD-F026-1264-7861-0713EC44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3" y="1372620"/>
            <a:ext cx="10993384" cy="49536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209203" y="256032"/>
            <a:ext cx="448967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 Dashboard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8327752" y="4583505"/>
            <a:ext cx="218684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Click add report, to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new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report. </a:t>
            </a:r>
            <a:endParaRPr lang="en-PH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6400800" y="1809333"/>
            <a:ext cx="0" cy="14400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9421174" y="3713496"/>
            <a:ext cx="0" cy="8617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/>
          <p:cNvSpPr txBox="1"/>
          <p:nvPr/>
        </p:nvSpPr>
        <p:spPr>
          <a:xfrm>
            <a:off x="8182433" y="758439"/>
            <a:ext cx="2971792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PH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 bell 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if you have notifications.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9421174" y="1290240"/>
            <a:ext cx="0" cy="4861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8">
            <a:extLst>
              <a:ext uri="{FF2B5EF4-FFF2-40B4-BE49-F238E27FC236}">
                <a16:creationId xmlns:a16="http://schemas.microsoft.com/office/drawing/2014/main" id="{A5527CB6-CBDA-9EDD-368A-D2D4A334E942}"/>
              </a:ext>
            </a:extLst>
          </p:cNvPr>
          <p:cNvSpPr txBox="1"/>
          <p:nvPr/>
        </p:nvSpPr>
        <p:spPr>
          <a:xfrm>
            <a:off x="1665784" y="3627991"/>
            <a:ext cx="2295698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the </a:t>
            </a:r>
            <a:r>
              <a:rPr lang="en-PH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hours </a:t>
            </a:r>
            <a:r>
              <a:rPr lang="en-PH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need to render.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149487-D9C5-DC48-9D76-204EAF246313}"/>
              </a:ext>
            </a:extLst>
          </p:cNvPr>
          <p:cNvCxnSpPr>
            <a:cxnSpLocks/>
          </p:cNvCxnSpPr>
          <p:nvPr/>
        </p:nvCxnSpPr>
        <p:spPr>
          <a:xfrm>
            <a:off x="2342145" y="2436179"/>
            <a:ext cx="0" cy="635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8FE0AB-7C0C-E6D9-9E0A-A62CD2DDED90}"/>
              </a:ext>
            </a:extLst>
          </p:cNvPr>
          <p:cNvCxnSpPr>
            <a:cxnSpLocks/>
          </p:cNvCxnSpPr>
          <p:nvPr/>
        </p:nvCxnSpPr>
        <p:spPr>
          <a:xfrm>
            <a:off x="2674661" y="4151211"/>
            <a:ext cx="0" cy="319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A0976403-0C3B-74A0-6C77-D70A52DE6213}"/>
              </a:ext>
            </a:extLst>
          </p:cNvPr>
          <p:cNvSpPr txBox="1"/>
          <p:nvPr/>
        </p:nvSpPr>
        <p:spPr>
          <a:xfrm>
            <a:off x="1505365" y="1776437"/>
            <a:ext cx="2295698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the </a:t>
            </a:r>
            <a:r>
              <a:rPr lang="en-PH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remaining</a:t>
            </a:r>
            <a:r>
              <a:rPr lang="en-PH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hours you render.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EB698-43D5-39AB-B111-483E761B1558}"/>
              </a:ext>
            </a:extLst>
          </p:cNvPr>
          <p:cNvSpPr txBox="1"/>
          <p:nvPr/>
        </p:nvSpPr>
        <p:spPr>
          <a:xfrm>
            <a:off x="4514174" y="4457272"/>
            <a:ext cx="2611799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Shows </a:t>
            </a:r>
            <a:r>
              <a:rPr lang="en-PH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time progress 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PH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hours 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you rendered.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E66C3C-EA82-8AE7-EAD2-A9BD11897CD7}"/>
              </a:ext>
            </a:extLst>
          </p:cNvPr>
          <p:cNvCxnSpPr>
            <a:cxnSpLocks/>
          </p:cNvCxnSpPr>
          <p:nvPr/>
        </p:nvCxnSpPr>
        <p:spPr>
          <a:xfrm>
            <a:off x="5494920" y="5272377"/>
            <a:ext cx="0" cy="4861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8">
            <a:extLst>
              <a:ext uri="{FF2B5EF4-FFF2-40B4-BE49-F238E27FC236}">
                <a16:creationId xmlns:a16="http://schemas.microsoft.com/office/drawing/2014/main" id="{E8ABB968-D27A-2A6B-C2B9-FC939D837454}"/>
              </a:ext>
            </a:extLst>
          </p:cNvPr>
          <p:cNvSpPr txBox="1"/>
          <p:nvPr/>
        </p:nvSpPr>
        <p:spPr>
          <a:xfrm>
            <a:off x="10432194" y="2347448"/>
            <a:ext cx="129051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Shows the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logged user</a:t>
            </a:r>
            <a:endParaRPr lang="en-PH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80034D-79C2-F749-875C-9096DA1BBA3C}"/>
              </a:ext>
            </a:extLst>
          </p:cNvPr>
          <p:cNvCxnSpPr>
            <a:cxnSpLocks/>
          </p:cNvCxnSpPr>
          <p:nvPr/>
        </p:nvCxnSpPr>
        <p:spPr>
          <a:xfrm flipH="1" flipV="1">
            <a:off x="10044114" y="1877162"/>
            <a:ext cx="405686" cy="7183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8">
            <a:extLst>
              <a:ext uri="{FF2B5EF4-FFF2-40B4-BE49-F238E27FC236}">
                <a16:creationId xmlns:a16="http://schemas.microsoft.com/office/drawing/2014/main" id="{CFB00CF1-D91F-37B8-4816-259DF5BDE04B}"/>
              </a:ext>
            </a:extLst>
          </p:cNvPr>
          <p:cNvSpPr txBox="1"/>
          <p:nvPr/>
        </p:nvSpPr>
        <p:spPr>
          <a:xfrm>
            <a:off x="7125983" y="2344018"/>
            <a:ext cx="1290514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Shows the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date and time.</a:t>
            </a:r>
            <a:endParaRPr lang="en-PH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B8C69A-1A7B-EA19-756F-196C6BCED6F9}"/>
              </a:ext>
            </a:extLst>
          </p:cNvPr>
          <p:cNvCxnSpPr>
            <a:cxnSpLocks/>
          </p:cNvCxnSpPr>
          <p:nvPr/>
        </p:nvCxnSpPr>
        <p:spPr>
          <a:xfrm flipV="1">
            <a:off x="8327752" y="1809333"/>
            <a:ext cx="216421" cy="5923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/>
          <p:cNvSpPr txBox="1"/>
          <p:nvPr/>
        </p:nvSpPr>
        <p:spPr>
          <a:xfrm>
            <a:off x="4757742" y="994228"/>
            <a:ext cx="2971792" cy="10772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Click the ‘</a:t>
            </a:r>
            <a:r>
              <a:rPr lang="en-PH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In</a:t>
            </a: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' button to start your timesheet and click the ‘</a:t>
            </a:r>
            <a:r>
              <a:rPr lang="en-PH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Out</a:t>
            </a: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’ to end your timesheet.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1951" y="210068"/>
            <a:ext cx="17921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in</a:t>
            </a:r>
            <a:endParaRPr lang="en-US" sz="36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721" y="1090196"/>
            <a:ext cx="5392054" cy="15081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Turn on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ocation in your device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in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button to start your shift.</a:t>
            </a:r>
          </a:p>
          <a:p>
            <a:pPr algn="just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5231" t="16986" r="27538" b="40705"/>
          <a:stretch>
            <a:fillRect/>
          </a:stretch>
        </p:blipFill>
        <p:spPr>
          <a:xfrm>
            <a:off x="7670895" y="210068"/>
            <a:ext cx="3319976" cy="23211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TextBox 8"/>
          <p:cNvSpPr txBox="1"/>
          <p:nvPr/>
        </p:nvSpPr>
        <p:spPr>
          <a:xfrm>
            <a:off x="9489843" y="2391010"/>
            <a:ext cx="2237699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here to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in</a:t>
            </a:r>
            <a:endParaRPr lang="en-PH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85041" y="4444365"/>
            <a:ext cx="5715166" cy="8299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2. Click </a:t>
            </a:r>
            <a:r>
              <a:rPr lang="en-US" sz="2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lang="en-GB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take picture of your  face , along with location data.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704981" y="1963528"/>
            <a:ext cx="353419" cy="4205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FDC88F-081E-A01F-1729-22E2B2BCB45E}"/>
              </a:ext>
            </a:extLst>
          </p:cNvPr>
          <p:cNvSpPr txBox="1"/>
          <p:nvPr/>
        </p:nvSpPr>
        <p:spPr>
          <a:xfrm>
            <a:off x="7105252" y="677821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B050"/>
                </a:solidFill>
              </a:rPr>
              <a:t>1</a:t>
            </a:r>
            <a:endParaRPr lang="en-PH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6BEEE-2A7E-AEE4-2A68-97DACCF1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8" y="2353272"/>
            <a:ext cx="4916717" cy="40546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C7D3C-DB84-A570-3DA3-60C2BF9A1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011" y="3180250"/>
            <a:ext cx="1886856" cy="1303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C0234C-6A65-1F54-5C80-84BB2CD6D146}"/>
              </a:ext>
            </a:extLst>
          </p:cNvPr>
          <p:cNvSpPr txBox="1"/>
          <p:nvPr/>
        </p:nvSpPr>
        <p:spPr>
          <a:xfrm>
            <a:off x="749437" y="3180250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B050"/>
                </a:solidFill>
              </a:rPr>
              <a:t>2</a:t>
            </a:r>
            <a:endParaRPr lang="en-PH" dirty="0">
              <a:solidFill>
                <a:srgbClr val="00B050"/>
              </a:solidFill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3210832" y="5478452"/>
            <a:ext cx="2721173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here to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photo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988EFA-213A-BBCF-7F3E-5175CCE91801}"/>
              </a:ext>
            </a:extLst>
          </p:cNvPr>
          <p:cNvCxnSpPr>
            <a:cxnSpLocks/>
          </p:cNvCxnSpPr>
          <p:nvPr/>
        </p:nvCxnSpPr>
        <p:spPr>
          <a:xfrm flipH="1" flipV="1">
            <a:off x="3072496" y="4844992"/>
            <a:ext cx="403225" cy="586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9961" y="210068"/>
            <a:ext cx="2099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Time out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9023" y="1236172"/>
            <a:ext cx="5513882" cy="15081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Turn on location in your device.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</a:t>
            </a: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Time </a:t>
            </a:r>
            <a:r>
              <a:rPr 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button to end your shift.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61930" y="4006762"/>
            <a:ext cx="5715166" cy="8299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 Click  </a:t>
            </a: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</a:t>
            </a:r>
            <a:r>
              <a:rPr kumimoji="0" lang="en-GB" sz="2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button to take picture of your  face , along with location data.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l="8360" t="2016" r="11846" b="-1"/>
          <a:stretch>
            <a:fillRect/>
          </a:stretch>
        </p:blipFill>
        <p:spPr>
          <a:xfrm>
            <a:off x="643879" y="2474655"/>
            <a:ext cx="4371583" cy="39394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4" name="TextBox 8"/>
          <p:cNvSpPr txBox="1"/>
          <p:nvPr/>
        </p:nvSpPr>
        <p:spPr>
          <a:xfrm>
            <a:off x="3263868" y="5403989"/>
            <a:ext cx="2721173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here 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photo</a:t>
            </a:r>
            <a:endParaRPr kumimoji="0" lang="en-PH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3170175" y="5008429"/>
            <a:ext cx="430275" cy="395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29738" t="14647" r="31242" b="28721"/>
          <a:stretch>
            <a:fillRect/>
          </a:stretch>
        </p:blipFill>
        <p:spPr>
          <a:xfrm>
            <a:off x="6067288" y="307574"/>
            <a:ext cx="4304450" cy="229287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8"/>
          <p:cNvSpPr txBox="1"/>
          <p:nvPr/>
        </p:nvSpPr>
        <p:spPr>
          <a:xfrm>
            <a:off x="7981269" y="2698787"/>
            <a:ext cx="2217238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here 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Time ou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endParaRPr kumimoji="0" lang="en-PH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8605274" y="1988379"/>
            <a:ext cx="17639" cy="7104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FDC88F-081E-A01F-1729-22E2B2BCB45E}"/>
              </a:ext>
            </a:extLst>
          </p:cNvPr>
          <p:cNvSpPr txBox="1"/>
          <p:nvPr/>
        </p:nvSpPr>
        <p:spPr>
          <a:xfrm>
            <a:off x="9473569" y="1067571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1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0234C-6A65-1F54-5C80-84BB2CD6D146}"/>
              </a:ext>
            </a:extLst>
          </p:cNvPr>
          <p:cNvSpPr txBox="1"/>
          <p:nvPr/>
        </p:nvSpPr>
        <p:spPr>
          <a:xfrm>
            <a:off x="938584" y="3636378"/>
            <a:ext cx="72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2</a:t>
            </a: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637CB-A59C-A1BD-074D-970B1DDB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800" y="3429001"/>
            <a:ext cx="1714300" cy="13034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0C52D4-AD10-7EE1-34D0-1B19CD2095DB}"/>
              </a:ext>
            </a:extLst>
          </p:cNvPr>
          <p:cNvSpPr/>
          <p:nvPr/>
        </p:nvSpPr>
        <p:spPr>
          <a:xfrm>
            <a:off x="6206961" y="5008429"/>
            <a:ext cx="549324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You need a minimum of 2 hours to time out</a:t>
            </a:r>
            <a:endParaRPr kumimoji="0" lang="en-US" sz="2400" b="0" i="0" u="none" strike="noStrike" kern="1200" cap="none" spc="0" normalizeH="0" baseline="0" noProof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1439</TotalTime>
  <Words>1824</Words>
  <Application>Microsoft Office PowerPoint</Application>
  <PresentationFormat>Widescreen</PresentationFormat>
  <Paragraphs>337</Paragraphs>
  <Slides>61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Calisto MT</vt:lpstr>
      <vt:lpstr>Century Gothic</vt:lpstr>
      <vt:lpstr>Trebuchet MS</vt:lpstr>
      <vt:lpstr>Wingdings</vt:lpstr>
      <vt:lpstr>Wingdings 3</vt:lpstr>
      <vt:lpstr>1_Facet</vt:lpstr>
      <vt:lpstr>2_Facet</vt:lpstr>
      <vt:lpstr>Facet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BEBELYN RODRIGO</dc:creator>
  <cp:lastModifiedBy>OJT</cp:lastModifiedBy>
  <cp:revision>77</cp:revision>
  <dcterms:created xsi:type="dcterms:W3CDTF">2024-06-10T03:37:00Z</dcterms:created>
  <dcterms:modified xsi:type="dcterms:W3CDTF">2024-06-28T06:48:10Z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2089F3969CC9461EB07B463FDD1F2C94_13</vt:lpwstr>
  </property>
  <property fmtid="{D5CDD505-2E9C-101B-9397-08002B2CF9AE}" pid="3" name="KSOProductBuildVer">
    <vt:lpwstr>2057-12.2.0.17119</vt:lpwstr>
  </property>
</Properties>
</file>